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74" r:id="rId3"/>
    <p:sldId id="276" r:id="rId4"/>
    <p:sldId id="278" r:id="rId5"/>
    <p:sldId id="261" r:id="rId6"/>
    <p:sldId id="277" r:id="rId7"/>
    <p:sldId id="264" r:id="rId8"/>
    <p:sldId id="279" r:id="rId9"/>
    <p:sldId id="282" r:id="rId10"/>
    <p:sldId id="281" r:id="rId11"/>
    <p:sldId id="283" r:id="rId12"/>
    <p:sldId id="284" r:id="rId13"/>
    <p:sldId id="286" r:id="rId14"/>
    <p:sldId id="28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634" autoAdjust="0"/>
  </p:normalViewPr>
  <p:slideViewPr>
    <p:cSldViewPr>
      <p:cViewPr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B9F40-85E0-4ACE-81A2-A6D3FEFEC9C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07E6-2453-46D5-AD6C-0EE815A67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18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ahpeoplespost.com/wp-content/uploads/2014/05/DNA.jpg?width=40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http://www.utahpeoplespost.com/wp-content/uploads/2014/05/DNA.jpg?width=40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http://genomebiology.com/2005/6/3/210/figure/F2</a:t>
            </a:r>
          </a:p>
          <a:p>
            <a:r>
              <a:rPr lang="en-US" dirty="0" smtClean="0"/>
              <a:t>String</a:t>
            </a:r>
          </a:p>
          <a:p>
            <a:r>
              <a:rPr lang="en-US" dirty="0" smtClean="0"/>
              <a:t>http://www.hpcwire.com/2013/11/16/sc13-research-highlight-large-graph-processing-without-overhead/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http://www.ceritadinding.com/gaya-hidup/mitos-terkenal-akhirnya-terpecahkan/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http://www.aafp.org/afp/2005/0901/p827.html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http://www.pwcf.org/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http://www.scielo.br/scielo.php?script=sci_arttext&amp;pid=S0004-282X2002000600024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461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http://www.aafp.org/afp/2005/0901/p827.html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http://ghr.nlm.nih.gov/gene/NDN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750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http://www.atdbio.com/content/16/Nucleic-acid-drug-interactions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http://www.biology.arizona.edu/cell_bio/tutorials/cell_cycle/cells2.html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http://www.ninds.nih.gov/disorders/brain_basics/ninds_neuron.htm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http://www.wisegeek.org/what-is-the-cell-theory.htm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http://www.istockphoto.com/vector/cartoon-human-faces-25538478</a:t>
            </a:r>
          </a:p>
          <a:p>
            <a:r>
              <a:rPr lang="en-US" dirty="0" smtClean="0"/>
              <a:t>http://www.shutterstock.com/s/monkey-eating/search.html</a:t>
            </a:r>
          </a:p>
          <a:p>
            <a:r>
              <a:rPr lang="en-US" dirty="0" smtClean="0"/>
              <a:t>http://www.cafepress.com/+walrus-cartoon+drinking-glasses</a:t>
            </a:r>
          </a:p>
          <a:p>
            <a:r>
              <a:rPr lang="en-US" dirty="0" smtClean="0"/>
              <a:t>http://cliparts.co/wolf-cartoon-pictures</a:t>
            </a:r>
          </a:p>
          <a:p>
            <a:r>
              <a:rPr lang="en-US" dirty="0" smtClean="0"/>
              <a:t>http://free.clipartof.com/details/49-Free-Cartoon-Cow-Clip-Art</a:t>
            </a:r>
          </a:p>
          <a:p>
            <a:r>
              <a:rPr lang="en-US" dirty="0" smtClean="0"/>
              <a:t>http://free.clipartof.com/details/57-Free-Cartoon-Gray-Field-Mouse-Clipart-Illustration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221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http://www.ceritadinding.com/gaya-hidup/mitos-terkenal-akhirnya-terpecahkan/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http://www.ceritadinding.com/gaya-hidup/mitos-terkenal-akhirnya-terpecahkan/</a:t>
            </a:r>
          </a:p>
          <a:p>
            <a:r>
              <a:rPr lang="en-US" dirty="0" smtClean="0"/>
              <a:t>http://galleryhip.com/life-stages-of-human-growth-and-development.html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http://www.nature.com/nmeth/journal/v11/n1/fig_tab/nmeth.2764_F1.html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smtClean="0"/>
              <a:t>www.nature.com/nrg/journal/v10/n9/pdf/nrg2633.pdf</a:t>
            </a:r>
          </a:p>
          <a:p>
            <a:r>
              <a:rPr lang="en-US" dirty="0" smtClean="0"/>
              <a:t>http://www.critterbabies.com/baby-pets-and-farm-animals/baby-mouse/</a:t>
            </a:r>
          </a:p>
          <a:p>
            <a:r>
              <a:rPr lang="en-US" dirty="0" smtClean="0"/>
              <a:t>http://www.gaystarnews.com/article/stem-cell-break-through-could-make-gay-couples-biological-parents081012</a:t>
            </a:r>
          </a:p>
          <a:p>
            <a:r>
              <a:rPr lang="en-US" dirty="0" smtClean="0"/>
              <a:t>http://www.wikihow.com/Care-for-Baby-Mice</a:t>
            </a:r>
          </a:p>
          <a:p>
            <a:r>
              <a:rPr lang="en-US" dirty="0" smtClean="0"/>
              <a:t>http://news.stanford.edu/news/2005/august24/mice-082405.html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63313-C061-46A1-8700-E6D1353E6FD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0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B7tbp3rzv4?t=6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92106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6275387"/>
            <a:ext cx="3657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By: Holly Heacock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295400"/>
            <a:ext cx="8001000" cy="1470025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Prader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Willi Syndrome 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Necdin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9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NA Seq.jpg"/>
          <p:cNvPicPr>
            <a:picLocks noChangeAspect="1"/>
          </p:cNvPicPr>
          <p:nvPr/>
        </p:nvPicPr>
        <p:blipFill>
          <a:blip r:embed="rId3" cstate="print"/>
          <a:srcRect b="26667"/>
          <a:stretch>
            <a:fillRect/>
          </a:stretch>
        </p:blipFill>
        <p:spPr>
          <a:xfrm>
            <a:off x="1295400" y="685800"/>
            <a:ext cx="6674556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685800"/>
            <a:ext cx="1828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Loss of NDN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685800"/>
            <a:ext cx="1828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WT NDN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3000" b="1" dirty="0" smtClean="0">
                <a:latin typeface="Helvetica" charset="0"/>
                <a:ea typeface="Calibri" pitchFamily="34" charset="0"/>
                <a:cs typeface="Times New Roman" pitchFamily="18" charset="0"/>
              </a:rPr>
              <a:t>Aim 1:</a:t>
            </a:r>
            <a:r>
              <a:rPr lang="en-US" sz="3000" dirty="0" smtClean="0">
                <a:latin typeface="Helvetica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Helvetica" charset="0"/>
                <a:ea typeface="Calibri" pitchFamily="34" charset="0"/>
                <a:cs typeface="Times New Roman" pitchFamily="18" charset="0"/>
              </a:rPr>
              <a:t>What is the expression of fat vs. muscle genes?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1816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4267200"/>
            <a:ext cx="1981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More Fat Regulatory Genes?</a:t>
            </a:r>
            <a:endParaRPr lang="en-US" sz="23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6019800"/>
            <a:ext cx="9144000" cy="461665"/>
            <a:chOff x="0" y="6248400"/>
            <a:chExt cx="9144000" cy="461665"/>
          </a:xfrm>
        </p:grpSpPr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0" y="6248400"/>
              <a:ext cx="914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Calibri" pitchFamily="34" charset="0"/>
                  <a:cs typeface="Times New Roman" pitchFamily="18" charset="0"/>
                </a:rPr>
                <a:t>Hypothesis: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Calibri" pitchFamily="34" charset="0"/>
                  <a:cs typeface="Times New Roman" pitchFamily="18" charset="0"/>
                </a:rPr>
                <a:t> Fat regulatory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Calibri" pitchFamily="34" charset="0"/>
                  <a:cs typeface="Times New Roman" pitchFamily="18" charset="0"/>
                </a:rPr>
                <a:t> genes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Calibri" pitchFamily="34" charset="0"/>
                  <a:cs typeface="Times New Roman" pitchFamily="18" charset="0"/>
                </a:rPr>
                <a:t>       than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Calibri" pitchFamily="34" charset="0"/>
                  <a:cs typeface="Times New Roman" pitchFamily="18" charset="0"/>
                </a:rPr>
                <a:t>muscle in mutant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5181600" y="6248400"/>
              <a:ext cx="381000" cy="3810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ight Arrow 12"/>
          <p:cNvSpPr/>
          <p:nvPr/>
        </p:nvSpPr>
        <p:spPr>
          <a:xfrm rot="10403590">
            <a:off x="6187443" y="5073427"/>
            <a:ext cx="1255137" cy="2894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ss spec.PNG"/>
          <p:cNvPicPr>
            <a:picLocks noChangeAspect="1"/>
          </p:cNvPicPr>
          <p:nvPr/>
        </p:nvPicPr>
        <p:blipFill>
          <a:blip r:embed="rId3" cstate="print"/>
          <a:srcRect l="17021" t="3189" r="65958" b="79274"/>
          <a:stretch>
            <a:fillRect/>
          </a:stretch>
        </p:blipFill>
        <p:spPr>
          <a:xfrm>
            <a:off x="990600" y="1752600"/>
            <a:ext cx="609600" cy="838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3300" b="1" dirty="0" smtClean="0">
                <a:latin typeface="Helvetica" charset="0"/>
                <a:ea typeface="Calibri" pitchFamily="34" charset="0"/>
                <a:cs typeface="Times New Roman" pitchFamily="18" charset="0"/>
              </a:rPr>
              <a:t>Aim 2:</a:t>
            </a:r>
            <a:r>
              <a:rPr lang="en-US" sz="3300" dirty="0" smtClean="0">
                <a:latin typeface="Helvetica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Helvetica" charset="0"/>
                <a:ea typeface="Calibri" pitchFamily="34" charset="0"/>
                <a:cs typeface="Times New Roman" pitchFamily="18" charset="0"/>
              </a:rPr>
              <a:t>Does the loss of </a:t>
            </a:r>
            <a:r>
              <a:rPr lang="en-US" sz="3100" dirty="0" err="1" smtClean="0">
                <a:latin typeface="Helvetica" charset="0"/>
                <a:ea typeface="Calibri" pitchFamily="34" charset="0"/>
                <a:cs typeface="Times New Roman" pitchFamily="18" charset="0"/>
              </a:rPr>
              <a:t>necdin</a:t>
            </a:r>
            <a:r>
              <a:rPr lang="en-US" sz="3100" dirty="0" smtClean="0">
                <a:latin typeface="Helvetica" charset="0"/>
                <a:ea typeface="Calibri" pitchFamily="34" charset="0"/>
                <a:cs typeface="Times New Roman" pitchFamily="18" charset="0"/>
              </a:rPr>
              <a:t> contribute to muscle cell loss and fat cell accumulation at a certain stage in development?</a:t>
            </a:r>
            <a:endParaRPr lang="en-US" sz="3100" b="1" dirty="0" smtClean="0">
              <a:latin typeface="Helvetica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752600"/>
            <a:ext cx="762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WT NDN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2971800"/>
            <a:ext cx="914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Loss of NDN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6324600"/>
            <a:ext cx="9144000" cy="430887"/>
            <a:chOff x="228600" y="6324600"/>
            <a:chExt cx="9144000" cy="430887"/>
          </a:xfrm>
        </p:grpSpPr>
        <p:sp>
          <p:nvSpPr>
            <p:cNvPr id="14" name="TextBox 13"/>
            <p:cNvSpPr txBox="1"/>
            <p:nvPr/>
          </p:nvSpPr>
          <p:spPr>
            <a:xfrm>
              <a:off x="228600" y="6324600"/>
              <a:ext cx="914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 smtClean="0">
                  <a:latin typeface="Helvetica" charset="0"/>
                  <a:ea typeface="Calibri" pitchFamily="34" charset="0"/>
                  <a:cs typeface="Arial" pitchFamily="34" charset="0"/>
                </a:rPr>
                <a:t>Hypothesis:</a:t>
              </a:r>
              <a:r>
                <a:rPr lang="en-US" sz="2200" dirty="0" smtClean="0">
                  <a:latin typeface="Helvetica" charset="0"/>
                  <a:ea typeface="Calibri" pitchFamily="34" charset="0"/>
                  <a:cs typeface="Arial" pitchFamily="34" charset="0"/>
                </a:rPr>
                <a:t> Fat regulatory proteins </a:t>
              </a:r>
              <a:r>
                <a:rPr lang="en-US" sz="2200" dirty="0">
                  <a:latin typeface="Helvetica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sz="2200" dirty="0" smtClean="0">
                  <a:latin typeface="Helvetica" charset="0"/>
                  <a:ea typeface="Calibri" pitchFamily="34" charset="0"/>
                  <a:cs typeface="Arial" pitchFamily="34" charset="0"/>
                </a:rPr>
                <a:t>     during </a:t>
              </a:r>
              <a:r>
                <a:rPr lang="en-US" sz="2200" dirty="0" smtClean="0">
                  <a:latin typeface="Helvetica" charset="0"/>
                  <a:ea typeface="Calibri" pitchFamily="34" charset="0"/>
                  <a:cs typeface="Arial" pitchFamily="34" charset="0"/>
                </a:rPr>
                <a:t>development in mutant</a:t>
              </a:r>
              <a:endParaRPr lang="en-US" sz="2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Up Arrow 14"/>
            <p:cNvSpPr/>
            <p:nvPr/>
          </p:nvSpPr>
          <p:spPr>
            <a:xfrm>
              <a:off x="4876800" y="6324600"/>
              <a:ext cx="381000" cy="3810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mass spec.PNG"/>
          <p:cNvPicPr>
            <a:picLocks noChangeAspect="1"/>
          </p:cNvPicPr>
          <p:nvPr/>
        </p:nvPicPr>
        <p:blipFill>
          <a:blip r:embed="rId3" cstate="print"/>
          <a:srcRect l="17021" t="3189" r="65958" b="79274"/>
          <a:stretch>
            <a:fillRect/>
          </a:stretch>
        </p:blipFill>
        <p:spPr>
          <a:xfrm>
            <a:off x="1066800" y="2895600"/>
            <a:ext cx="609600" cy="838200"/>
          </a:xfrm>
          <a:prstGeom prst="rect">
            <a:avLst/>
          </a:prstGeom>
        </p:spPr>
      </p:pic>
      <p:pic>
        <p:nvPicPr>
          <p:cNvPr id="30" name="Picture 29" descr="mass spec.PNG"/>
          <p:cNvPicPr>
            <a:picLocks noChangeAspect="1"/>
          </p:cNvPicPr>
          <p:nvPr/>
        </p:nvPicPr>
        <p:blipFill>
          <a:blip r:embed="rId3" cstate="print"/>
          <a:srcRect l="17021" t="3189" r="65958" b="79274"/>
          <a:stretch>
            <a:fillRect/>
          </a:stretch>
        </p:blipFill>
        <p:spPr>
          <a:xfrm>
            <a:off x="2743200" y="2819400"/>
            <a:ext cx="609600" cy="838200"/>
          </a:xfrm>
          <a:prstGeom prst="rect">
            <a:avLst/>
          </a:prstGeom>
        </p:spPr>
      </p:pic>
      <p:pic>
        <p:nvPicPr>
          <p:cNvPr id="31" name="Picture 30" descr="mass spec.PNG"/>
          <p:cNvPicPr>
            <a:picLocks noChangeAspect="1"/>
          </p:cNvPicPr>
          <p:nvPr/>
        </p:nvPicPr>
        <p:blipFill>
          <a:blip r:embed="rId3" cstate="print"/>
          <a:srcRect l="17021" t="3189" r="65958" b="79274"/>
          <a:stretch>
            <a:fillRect/>
          </a:stretch>
        </p:blipFill>
        <p:spPr>
          <a:xfrm>
            <a:off x="2743200" y="1752600"/>
            <a:ext cx="609600" cy="838200"/>
          </a:xfrm>
          <a:prstGeom prst="rect">
            <a:avLst/>
          </a:prstGeom>
        </p:spPr>
      </p:pic>
      <p:pic>
        <p:nvPicPr>
          <p:cNvPr id="32" name="Picture 31" descr="mass spec.PNG"/>
          <p:cNvPicPr>
            <a:picLocks noChangeAspect="1"/>
          </p:cNvPicPr>
          <p:nvPr/>
        </p:nvPicPr>
        <p:blipFill>
          <a:blip r:embed="rId3" cstate="print"/>
          <a:srcRect t="66959"/>
          <a:stretch>
            <a:fillRect/>
          </a:stretch>
        </p:blipFill>
        <p:spPr>
          <a:xfrm>
            <a:off x="5105400" y="1828800"/>
            <a:ext cx="4050748" cy="1786201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1676400" y="2133600"/>
            <a:ext cx="91440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752600" y="3276600"/>
            <a:ext cx="91440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29000" y="2133600"/>
            <a:ext cx="2209800" cy="533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505200" y="2743200"/>
            <a:ext cx="3048000" cy="3810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57600" y="1676400"/>
            <a:ext cx="1295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LC-MS/MS</a:t>
            </a:r>
            <a:endParaRPr lang="en-US" sz="20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152400" y="4114800"/>
            <a:ext cx="8763000" cy="1828800"/>
            <a:chOff x="152400" y="4114800"/>
            <a:chExt cx="8763000" cy="1828800"/>
          </a:xfrm>
        </p:grpSpPr>
        <p:grpSp>
          <p:nvGrpSpPr>
            <p:cNvPr id="18" name="Group 17"/>
            <p:cNvGrpSpPr/>
            <p:nvPr/>
          </p:nvGrpSpPr>
          <p:grpSpPr>
            <a:xfrm>
              <a:off x="152400" y="4114800"/>
              <a:ext cx="8763000" cy="1828800"/>
              <a:chOff x="1524000" y="3810000"/>
              <a:chExt cx="7239000" cy="1605790"/>
            </a:xfrm>
          </p:grpSpPr>
          <p:pic>
            <p:nvPicPr>
              <p:cNvPr id="19" name="Picture 18" descr="adult mouse.jpg"/>
              <p:cNvPicPr>
                <a:picLocks noChangeAspect="1"/>
              </p:cNvPicPr>
              <p:nvPr/>
            </p:nvPicPr>
            <p:blipFill>
              <a:blip r:embed="rId4" cstate="print"/>
              <a:srcRect t="16556" r="4663" b="17221"/>
              <a:stretch>
                <a:fillRect/>
              </a:stretch>
            </p:blipFill>
            <p:spPr>
              <a:xfrm>
                <a:off x="6553200" y="3810000"/>
                <a:ext cx="2209800" cy="1600200"/>
              </a:xfrm>
              <a:prstGeom prst="rect">
                <a:avLst/>
              </a:prstGeom>
            </p:spPr>
          </p:pic>
          <p:grpSp>
            <p:nvGrpSpPr>
              <p:cNvPr id="20" name="Group 14"/>
              <p:cNvGrpSpPr/>
              <p:nvPr/>
            </p:nvGrpSpPr>
            <p:grpSpPr>
              <a:xfrm>
                <a:off x="1524000" y="3810000"/>
                <a:ext cx="5087901" cy="1605790"/>
                <a:chOff x="3962400" y="1828800"/>
                <a:chExt cx="5087901" cy="1605790"/>
              </a:xfrm>
            </p:grpSpPr>
            <p:pic>
              <p:nvPicPr>
                <p:cNvPr id="21" name="Picture 20" descr="baby mouse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638800" y="1828800"/>
                  <a:ext cx="1676400" cy="1571625"/>
                </a:xfrm>
                <a:prstGeom prst="rect">
                  <a:avLst/>
                </a:prstGeom>
              </p:spPr>
            </p:pic>
            <p:pic>
              <p:nvPicPr>
                <p:cNvPr id="22" name="Picture 21" descr="child mouse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 r="25075"/>
                <a:stretch>
                  <a:fillRect/>
                </a:stretch>
              </p:blipFill>
              <p:spPr>
                <a:xfrm>
                  <a:off x="7315200" y="1828800"/>
                  <a:ext cx="1735101" cy="1600200"/>
                </a:xfrm>
                <a:prstGeom prst="rect">
                  <a:avLst/>
                </a:prstGeom>
              </p:spPr>
            </p:pic>
            <p:pic>
              <p:nvPicPr>
                <p:cNvPr id="23" name="Picture 22" descr="mouse day one.jp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962400" y="1848092"/>
                  <a:ext cx="1676400" cy="1586498"/>
                </a:xfrm>
                <a:prstGeom prst="rect">
                  <a:avLst/>
                </a:prstGeom>
              </p:spPr>
            </p:pic>
          </p:grpSp>
        </p:grpSp>
        <p:sp>
          <p:nvSpPr>
            <p:cNvPr id="44" name="Right Arrow 43"/>
            <p:cNvSpPr/>
            <p:nvPr/>
          </p:nvSpPr>
          <p:spPr>
            <a:xfrm>
              <a:off x="1905000" y="4953000"/>
              <a:ext cx="609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3962400" y="4953000"/>
              <a:ext cx="609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6019800" y="4953000"/>
              <a:ext cx="609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3000" b="1" dirty="0" smtClean="0">
                <a:latin typeface="Helvetica" charset="0"/>
                <a:ea typeface="Calibri" pitchFamily="34" charset="0"/>
                <a:cs typeface="Times New Roman" pitchFamily="18" charset="0"/>
              </a:rPr>
              <a:t>Aim 3</a:t>
            </a:r>
            <a:r>
              <a:rPr lang="en-US" sz="2800" b="1" dirty="0" smtClean="0">
                <a:latin typeface="Helvetica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Helvetica" charset="0"/>
                <a:ea typeface="Calibri" pitchFamily="34" charset="0"/>
                <a:cs typeface="Times New Roman" pitchFamily="18" charset="0"/>
              </a:rPr>
              <a:t>What are </a:t>
            </a:r>
            <a:r>
              <a:rPr lang="en-US" sz="2800" dirty="0" err="1" smtClean="0">
                <a:latin typeface="Helvetica" charset="0"/>
                <a:ea typeface="Calibri" pitchFamily="34" charset="0"/>
                <a:cs typeface="Times New Roman" pitchFamily="18" charset="0"/>
              </a:rPr>
              <a:t>necdin</a:t>
            </a:r>
            <a:r>
              <a:rPr lang="en-US" sz="2800" dirty="0" smtClean="0">
                <a:latin typeface="Helvetica" charset="0"/>
                <a:ea typeface="Calibri" pitchFamily="34" charset="0"/>
                <a:cs typeface="Times New Roman" pitchFamily="18" charset="0"/>
              </a:rPr>
              <a:t> interaction partners with fat and muscle cell regulatory proteins throughout development?</a:t>
            </a:r>
            <a:endParaRPr lang="en-US" sz="2800" b="1" dirty="0" smtClean="0">
              <a:latin typeface="Helvetica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Helvetica" charset="0"/>
                <a:ea typeface="Calibri" pitchFamily="34" charset="0"/>
                <a:cs typeface="Arial" pitchFamily="34" charset="0"/>
              </a:rPr>
              <a:t>Hypothesis:</a:t>
            </a:r>
            <a:r>
              <a:rPr lang="en-US" sz="2400" dirty="0" smtClean="0">
                <a:latin typeface="Helvetica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Helvetica" charset="0"/>
                <a:ea typeface="Calibri" pitchFamily="34" charset="0"/>
                <a:cs typeface="Arial" pitchFamily="34" charset="0"/>
              </a:rPr>
              <a:t>Necdin</a:t>
            </a:r>
            <a:r>
              <a:rPr lang="en-US" sz="2400" dirty="0" smtClean="0">
                <a:latin typeface="Helvetica" charset="0"/>
                <a:ea typeface="Calibri" pitchFamily="34" charset="0"/>
                <a:cs typeface="Arial" pitchFamily="34" charset="0"/>
              </a:rPr>
              <a:t> will interact with many muscle cell regulatory proteins and fewer fat cell regulatory proteins, but new fat cell regulatory proteins will be found.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nteraction Partn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453" y="990600"/>
            <a:ext cx="6994147" cy="4810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1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1: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2438400" y="1371600"/>
            <a:ext cx="1828800" cy="11430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2600" y="3352800"/>
            <a:ext cx="2057400" cy="2209800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1752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Cell Cycle Regulation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3200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Muscle Cell Differentiation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66800" y="4267200"/>
            <a:ext cx="1447800" cy="12954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3657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Craniofacial Patterning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7086600" y="1676400"/>
            <a:ext cx="2057400" cy="6096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4953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Calcium Binding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y2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3048000" cy="514857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Aim 3: Step Two- Y2H Screening </a:t>
            </a:r>
            <a:endParaRPr lang="en-US" dirty="0"/>
          </a:p>
        </p:txBody>
      </p:sp>
      <p:pic>
        <p:nvPicPr>
          <p:cNvPr id="7" name="Picture 6" descr="protein 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200121"/>
            <a:ext cx="3429000" cy="2581679"/>
          </a:xfrm>
          <a:prstGeom prst="rect">
            <a:avLst/>
          </a:prstGeom>
        </p:spPr>
      </p:pic>
      <p:pic>
        <p:nvPicPr>
          <p:cNvPr id="8" name="Picture 7" descr="Interaction Partne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914400"/>
            <a:ext cx="3165168" cy="2176852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6248400" y="3276600"/>
            <a:ext cx="381000" cy="838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219200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Determine relationship between </a:t>
            </a:r>
            <a:r>
              <a:rPr lang="en-US" sz="2400" dirty="0" err="1" smtClean="0"/>
              <a:t>Ngfr</a:t>
            </a:r>
            <a:r>
              <a:rPr lang="en-US" sz="2400" dirty="0" smtClean="0"/>
              <a:t>, </a:t>
            </a:r>
            <a:r>
              <a:rPr lang="en-US" sz="2400" dirty="0" err="1" smtClean="0"/>
              <a:t>Necdin</a:t>
            </a:r>
            <a:r>
              <a:rPr lang="en-US" sz="2400" dirty="0" smtClean="0"/>
              <a:t>, and adipose differentiation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Create Diagnosis Plans using timeline information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Explore relationship of </a:t>
            </a:r>
            <a:r>
              <a:rPr lang="en-US" sz="2400" dirty="0" err="1" smtClean="0"/>
              <a:t>necdin</a:t>
            </a:r>
            <a:r>
              <a:rPr lang="en-US" sz="2400" dirty="0" smtClean="0"/>
              <a:t> in fat and muscle cell differentiation further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2" name="Picture 21" descr="develop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124200"/>
            <a:ext cx="1905000" cy="130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895600" y="1828800"/>
            <a:ext cx="2667000" cy="762000"/>
            <a:chOff x="2895600" y="2133600"/>
            <a:chExt cx="2667000" cy="762000"/>
          </a:xfrm>
        </p:grpSpPr>
        <p:sp>
          <p:nvSpPr>
            <p:cNvPr id="7" name="Oval 6"/>
            <p:cNvSpPr/>
            <p:nvPr/>
          </p:nvSpPr>
          <p:spPr>
            <a:xfrm>
              <a:off x="2895600" y="2133600"/>
              <a:ext cx="914400" cy="762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NDN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648200" y="2133600"/>
              <a:ext cx="914400" cy="762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Ngfr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7" idx="6"/>
              <a:endCxn id="9" idx="2"/>
            </p:cNvCxnSpPr>
            <p:nvPr/>
          </p:nvCxnSpPr>
          <p:spPr>
            <a:xfrm>
              <a:off x="3810000" y="2514600"/>
              <a:ext cx="838200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62000" y="3276600"/>
            <a:ext cx="3581400" cy="914400"/>
            <a:chOff x="152400" y="4114800"/>
            <a:chExt cx="8763000" cy="1828800"/>
          </a:xfrm>
        </p:grpSpPr>
        <p:grpSp>
          <p:nvGrpSpPr>
            <p:cNvPr id="13" name="Group 17"/>
            <p:cNvGrpSpPr/>
            <p:nvPr/>
          </p:nvGrpSpPr>
          <p:grpSpPr>
            <a:xfrm>
              <a:off x="152400" y="4114800"/>
              <a:ext cx="8763000" cy="1828800"/>
              <a:chOff x="1524000" y="3810000"/>
              <a:chExt cx="7239000" cy="1605790"/>
            </a:xfrm>
          </p:grpSpPr>
          <p:pic>
            <p:nvPicPr>
              <p:cNvPr id="17" name="Picture 16" descr="adult mouse.jpg"/>
              <p:cNvPicPr>
                <a:picLocks noChangeAspect="1"/>
              </p:cNvPicPr>
              <p:nvPr/>
            </p:nvPicPr>
            <p:blipFill>
              <a:blip r:embed="rId4" cstate="print"/>
              <a:srcRect t="16556" r="4663" b="17221"/>
              <a:stretch>
                <a:fillRect/>
              </a:stretch>
            </p:blipFill>
            <p:spPr>
              <a:xfrm>
                <a:off x="6553200" y="3810000"/>
                <a:ext cx="2209800" cy="1600200"/>
              </a:xfrm>
              <a:prstGeom prst="rect">
                <a:avLst/>
              </a:prstGeom>
            </p:spPr>
          </p:pic>
          <p:grpSp>
            <p:nvGrpSpPr>
              <p:cNvPr id="18" name="Group 14"/>
              <p:cNvGrpSpPr/>
              <p:nvPr/>
            </p:nvGrpSpPr>
            <p:grpSpPr>
              <a:xfrm>
                <a:off x="1524000" y="3810000"/>
                <a:ext cx="5087901" cy="1605790"/>
                <a:chOff x="3962400" y="1828800"/>
                <a:chExt cx="5087901" cy="1605790"/>
              </a:xfrm>
            </p:grpSpPr>
            <p:pic>
              <p:nvPicPr>
                <p:cNvPr id="19" name="Picture 18" descr="baby mouse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638800" y="1828800"/>
                  <a:ext cx="1676400" cy="1571625"/>
                </a:xfrm>
                <a:prstGeom prst="rect">
                  <a:avLst/>
                </a:prstGeom>
              </p:spPr>
            </p:pic>
            <p:pic>
              <p:nvPicPr>
                <p:cNvPr id="20" name="Picture 19" descr="child mouse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 r="25075"/>
                <a:stretch>
                  <a:fillRect/>
                </a:stretch>
              </p:blipFill>
              <p:spPr>
                <a:xfrm>
                  <a:off x="7315200" y="1828800"/>
                  <a:ext cx="1735101" cy="1600200"/>
                </a:xfrm>
                <a:prstGeom prst="rect">
                  <a:avLst/>
                </a:prstGeom>
              </p:spPr>
            </p:pic>
            <p:pic>
              <p:nvPicPr>
                <p:cNvPr id="21" name="Picture 20" descr="mouse day one.jp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962400" y="1848092"/>
                  <a:ext cx="1676400" cy="1586498"/>
                </a:xfrm>
                <a:prstGeom prst="rect">
                  <a:avLst/>
                </a:prstGeom>
              </p:spPr>
            </p:pic>
          </p:grpSp>
        </p:grpSp>
        <p:sp>
          <p:nvSpPr>
            <p:cNvPr id="14" name="Right Arrow 13"/>
            <p:cNvSpPr/>
            <p:nvPr/>
          </p:nvSpPr>
          <p:spPr>
            <a:xfrm>
              <a:off x="1905000" y="4953000"/>
              <a:ext cx="609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962400" y="4953000"/>
              <a:ext cx="609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019800" y="4953000"/>
              <a:ext cx="609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muscle or fat.jpg"/>
          <p:cNvPicPr>
            <a:picLocks noChangeAspect="1"/>
          </p:cNvPicPr>
          <p:nvPr/>
        </p:nvPicPr>
        <p:blipFill>
          <a:blip r:embed="rId8" cstate="print"/>
          <a:srcRect b="27104"/>
          <a:stretch>
            <a:fillRect/>
          </a:stretch>
        </p:blipFill>
        <p:spPr>
          <a:xfrm>
            <a:off x="2667000" y="5181600"/>
            <a:ext cx="3195638" cy="12762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 descr="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797"/>
            <a:ext cx="9144000" cy="60924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What is </a:t>
            </a:r>
            <a:r>
              <a:rPr lang="en-US" b="1" dirty="0" err="1" smtClean="0">
                <a:latin typeface="+mn-lt"/>
              </a:rPr>
              <a:t>Prader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Willi</a:t>
            </a:r>
            <a:r>
              <a:rPr lang="en-US" b="1" dirty="0" smtClean="0">
                <a:latin typeface="+mn-lt"/>
              </a:rPr>
              <a:t> Syndrome?</a:t>
            </a:r>
            <a:endParaRPr lang="en-US" b="1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51413" y="6211669"/>
            <a:ext cx="3592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https://youtu.be/OB7tbp3rzv4?t=63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7" name="Picture 26" descr="prader will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49680"/>
            <a:ext cx="9144000" cy="476532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990600"/>
            <a:ext cx="3048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33800" y="990600"/>
            <a:ext cx="3048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77000" y="990600"/>
            <a:ext cx="3048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971800" y="6172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Behavioral Disorder: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668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562600" y="1066800"/>
            <a:ext cx="3505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How is </a:t>
            </a:r>
            <a:r>
              <a:rPr lang="en-US" dirty="0" err="1" smtClean="0"/>
              <a:t>Necdin</a:t>
            </a:r>
            <a:r>
              <a:rPr lang="en-US" dirty="0" smtClean="0"/>
              <a:t> Involved?</a:t>
            </a:r>
            <a:endParaRPr lang="en-US" dirty="0"/>
          </a:p>
        </p:txBody>
      </p:sp>
      <p:pic>
        <p:nvPicPr>
          <p:cNvPr id="6" name="Picture 5" descr="Mechanism 2.jpg"/>
          <p:cNvPicPr>
            <a:picLocks noChangeAspect="1"/>
          </p:cNvPicPr>
          <p:nvPr/>
        </p:nvPicPr>
        <p:blipFill>
          <a:blip r:embed="rId3" cstate="print"/>
          <a:srcRect l="9091" t="2262" r="11199" b="3981"/>
          <a:stretch>
            <a:fillRect/>
          </a:stretch>
        </p:blipFill>
        <p:spPr>
          <a:xfrm>
            <a:off x="304800" y="1447800"/>
            <a:ext cx="50292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NCBI.PNG"/>
          <p:cNvPicPr>
            <a:picLocks noChangeAspect="1"/>
          </p:cNvPicPr>
          <p:nvPr/>
        </p:nvPicPr>
        <p:blipFill>
          <a:blip r:embed="rId4" cstate="print"/>
          <a:srcRect l="7273" r="14545"/>
          <a:stretch>
            <a:fillRect/>
          </a:stretch>
        </p:blipFill>
        <p:spPr>
          <a:xfrm>
            <a:off x="5638800" y="2895600"/>
            <a:ext cx="3276600" cy="2512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19800" y="1447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Necdin</a:t>
            </a:r>
            <a:r>
              <a:rPr lang="en-US" sz="2400" dirty="0" smtClean="0"/>
              <a:t> is in the PWS critical region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5481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DNA bin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60404">
            <a:off x="6273723" y="2870099"/>
            <a:ext cx="2667000" cy="1997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Necdin</a:t>
            </a:r>
            <a:r>
              <a:rPr lang="en-US" dirty="0" smtClean="0"/>
              <a:t> do and where?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163" y="1308289"/>
            <a:ext cx="2438400" cy="914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Cellular Components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6565980" y="1308289"/>
            <a:ext cx="24384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Molecular Function</a:t>
            </a:r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3276600" y="1295400"/>
            <a:ext cx="2438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Biological Processes</a:t>
            </a:r>
            <a:endParaRPr lang="en-US" sz="3000" b="1" dirty="0"/>
          </a:p>
        </p:txBody>
      </p:sp>
      <p:sp>
        <p:nvSpPr>
          <p:cNvPr id="11" name="Rectangle 10"/>
          <p:cNvSpPr/>
          <p:nvPr/>
        </p:nvSpPr>
        <p:spPr>
          <a:xfrm>
            <a:off x="6777188" y="4724400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DNA Binding</a:t>
            </a:r>
            <a:endParaRPr lang="en-US" sz="2400" dirty="0"/>
          </a:p>
        </p:txBody>
      </p:sp>
      <p:pic>
        <p:nvPicPr>
          <p:cNvPr id="16" name="Picture 15" descr="ce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1400"/>
            <a:ext cx="2710624" cy="2590800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>
          <a:xfrm>
            <a:off x="1371600" y="5105400"/>
            <a:ext cx="304800" cy="1219200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4400" y="6324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Nucleus</a:t>
            </a:r>
            <a:endParaRPr lang="en-US" sz="2400" dirty="0"/>
          </a:p>
        </p:txBody>
      </p:sp>
      <p:sp>
        <p:nvSpPr>
          <p:cNvPr id="20" name="Up Arrow 19"/>
          <p:cNvSpPr/>
          <p:nvPr/>
        </p:nvSpPr>
        <p:spPr>
          <a:xfrm rot="10800000">
            <a:off x="1676400" y="3047999"/>
            <a:ext cx="304800" cy="1143000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43000" y="25863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Cytoplasm</a:t>
            </a:r>
            <a:endParaRPr lang="en-US" sz="2400" dirty="0"/>
          </a:p>
        </p:txBody>
      </p:sp>
      <p:pic>
        <p:nvPicPr>
          <p:cNvPr id="22" name="Picture 21" descr="cell cycl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29" y="2286000"/>
            <a:ext cx="2059171" cy="1844675"/>
          </a:xfrm>
          <a:prstGeom prst="rect">
            <a:avLst/>
          </a:prstGeom>
        </p:spPr>
      </p:pic>
      <p:sp>
        <p:nvSpPr>
          <p:cNvPr id="23" name="Multiply 22"/>
          <p:cNvSpPr/>
          <p:nvPr/>
        </p:nvSpPr>
        <p:spPr>
          <a:xfrm>
            <a:off x="3352800" y="1981200"/>
            <a:ext cx="2209800" cy="2514600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276600" y="4648200"/>
            <a:ext cx="2590800" cy="1840992"/>
            <a:chOff x="838200" y="2743200"/>
            <a:chExt cx="3962400" cy="3669792"/>
          </a:xfrm>
        </p:grpSpPr>
        <p:pic>
          <p:nvPicPr>
            <p:cNvPr id="25" name="Picture 24" descr="nerve cel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00" y="2743200"/>
              <a:ext cx="3904034" cy="366979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505200" y="2971800"/>
              <a:ext cx="990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81400" y="3886200"/>
              <a:ext cx="990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90800" y="2743200"/>
              <a:ext cx="990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43000" y="6172200"/>
              <a:ext cx="990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14600" y="6172200"/>
              <a:ext cx="990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10000" y="6172200"/>
              <a:ext cx="990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81400" y="4114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 Cycle Arrest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0" y="63201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Nerve Cell Differentiation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25407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um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1600200" cy="2215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structure of NDN?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2895600"/>
            <a:ext cx="7848600" cy="914400"/>
            <a:chOff x="766118" y="754280"/>
            <a:chExt cx="9613557" cy="918002"/>
          </a:xfrm>
        </p:grpSpPr>
        <p:sp>
          <p:nvSpPr>
            <p:cNvPr id="12" name="Rounded Rectangle 11"/>
            <p:cNvSpPr/>
            <p:nvPr/>
          </p:nvSpPr>
          <p:spPr>
            <a:xfrm>
              <a:off x="766118" y="757882"/>
              <a:ext cx="9613557" cy="9144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50326" y="754280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MAGE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105-275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5029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is the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MAGE</a:t>
            </a:r>
            <a:r>
              <a:rPr lang="en-US" sz="4400" dirty="0" smtClean="0"/>
              <a:t> Domain?</a:t>
            </a:r>
            <a:endParaRPr 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5400" y="1219200"/>
            <a:ext cx="6476997" cy="533400"/>
            <a:chOff x="766118" y="754280"/>
            <a:chExt cx="9613557" cy="918002"/>
          </a:xfrm>
        </p:grpSpPr>
        <p:sp>
          <p:nvSpPr>
            <p:cNvPr id="6" name="Rounded Rectangle 5"/>
            <p:cNvSpPr/>
            <p:nvPr/>
          </p:nvSpPr>
          <p:spPr>
            <a:xfrm>
              <a:off x="766118" y="757882"/>
              <a:ext cx="9613557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150326" y="754280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105-275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71600" y="1219200"/>
            <a:ext cx="11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321 aa</a:t>
            </a:r>
            <a:endParaRPr lang="en-US" sz="2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95400" y="2151909"/>
            <a:ext cx="6477000" cy="515091"/>
            <a:chOff x="766118" y="754280"/>
            <a:chExt cx="9613557" cy="918002"/>
          </a:xfrm>
        </p:grpSpPr>
        <p:sp>
          <p:nvSpPr>
            <p:cNvPr id="21" name="Rounded Rectangle 20"/>
            <p:cNvSpPr/>
            <p:nvPr/>
          </p:nvSpPr>
          <p:spPr>
            <a:xfrm>
              <a:off x="766118" y="757882"/>
              <a:ext cx="9613557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150326" y="754280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105-275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001000" y="213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96%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95400" y="3124200"/>
            <a:ext cx="6553200" cy="533400"/>
            <a:chOff x="766118" y="757882"/>
            <a:chExt cx="9613557" cy="914400"/>
          </a:xfrm>
        </p:grpSpPr>
        <p:sp>
          <p:nvSpPr>
            <p:cNvPr id="29" name="Rounded Rectangle 28"/>
            <p:cNvSpPr/>
            <p:nvPr/>
          </p:nvSpPr>
          <p:spPr>
            <a:xfrm>
              <a:off x="766118" y="757882"/>
              <a:ext cx="9613557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276848" y="757882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109-279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027795" y="3043535"/>
            <a:ext cx="119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88%</a:t>
            </a:r>
            <a:endParaRPr lang="en-US" sz="24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1295400" y="4114800"/>
            <a:ext cx="6553200" cy="533400"/>
            <a:chOff x="766118" y="754280"/>
            <a:chExt cx="9613557" cy="918002"/>
          </a:xfrm>
        </p:grpSpPr>
        <p:sp>
          <p:nvSpPr>
            <p:cNvPr id="36" name="Rounded Rectangle 35"/>
            <p:cNvSpPr/>
            <p:nvPr/>
          </p:nvSpPr>
          <p:spPr>
            <a:xfrm>
              <a:off x="766118" y="757882"/>
              <a:ext cx="9613557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187397" y="754280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109-279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077200" y="4038600"/>
            <a:ext cx="141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87%</a:t>
            </a:r>
            <a:endParaRPr lang="en-US" sz="24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1295400" y="5105400"/>
            <a:ext cx="6629400" cy="533400"/>
            <a:chOff x="766118" y="754280"/>
            <a:chExt cx="9613557" cy="918002"/>
          </a:xfrm>
        </p:grpSpPr>
        <p:sp>
          <p:nvSpPr>
            <p:cNvPr id="43" name="Rounded Rectangle 42"/>
            <p:cNvSpPr/>
            <p:nvPr/>
          </p:nvSpPr>
          <p:spPr>
            <a:xfrm>
              <a:off x="766118" y="757882"/>
              <a:ext cx="9613557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236825" y="754280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109-279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077200" y="5024735"/>
            <a:ext cx="12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85%</a:t>
            </a:r>
            <a:endParaRPr lang="en-US" sz="24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1295400" y="6021892"/>
            <a:ext cx="6629400" cy="531308"/>
            <a:chOff x="766118" y="754280"/>
            <a:chExt cx="9613557" cy="914400"/>
          </a:xfrm>
        </p:grpSpPr>
        <p:sp>
          <p:nvSpPr>
            <p:cNvPr id="51" name="Rounded Rectangle 50"/>
            <p:cNvSpPr/>
            <p:nvPr/>
          </p:nvSpPr>
          <p:spPr>
            <a:xfrm>
              <a:off x="766118" y="754280"/>
              <a:ext cx="9613557" cy="91439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236825" y="754280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109-279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073081" y="6015335"/>
            <a:ext cx="12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81%</a:t>
            </a: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How well conserved is NDN?</a:t>
            </a:r>
            <a:endParaRPr lang="en-US" dirty="0"/>
          </a:p>
        </p:txBody>
      </p:sp>
      <p:pic>
        <p:nvPicPr>
          <p:cNvPr id="70" name="Picture 69" descr="hum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90600"/>
            <a:ext cx="619211" cy="857370"/>
          </a:xfrm>
          <a:prstGeom prst="rect">
            <a:avLst/>
          </a:prstGeom>
        </p:spPr>
      </p:pic>
      <p:pic>
        <p:nvPicPr>
          <p:cNvPr id="71" name="Picture 70" descr="rhesus macaq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905000"/>
            <a:ext cx="761999" cy="872518"/>
          </a:xfrm>
          <a:prstGeom prst="rect">
            <a:avLst/>
          </a:prstGeom>
        </p:spPr>
      </p:pic>
      <p:pic>
        <p:nvPicPr>
          <p:cNvPr id="72" name="Picture 71" descr="walr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895600"/>
            <a:ext cx="838200" cy="838200"/>
          </a:xfrm>
          <a:prstGeom prst="rect">
            <a:avLst/>
          </a:prstGeom>
        </p:spPr>
      </p:pic>
      <p:pic>
        <p:nvPicPr>
          <p:cNvPr id="73" name="Picture 72" descr="wol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886200"/>
            <a:ext cx="863600" cy="863600"/>
          </a:xfrm>
          <a:prstGeom prst="rect">
            <a:avLst/>
          </a:prstGeom>
        </p:spPr>
      </p:pic>
      <p:pic>
        <p:nvPicPr>
          <p:cNvPr id="74" name="Picture 73" descr="c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5029200"/>
            <a:ext cx="605455" cy="685800"/>
          </a:xfrm>
          <a:prstGeom prst="rect">
            <a:avLst/>
          </a:prstGeom>
        </p:spPr>
      </p:pic>
      <p:pic>
        <p:nvPicPr>
          <p:cNvPr id="76" name="Picture 75" descr="mou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5867400"/>
            <a:ext cx="773975" cy="76333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47800" y="2133600"/>
            <a:ext cx="11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321 aa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441622" y="3119735"/>
            <a:ext cx="11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325 aa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447800" y="4110335"/>
            <a:ext cx="11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325 aa</a:t>
            </a:r>
            <a:endParaRPr lang="en-US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447800" y="5100935"/>
            <a:ext cx="11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325 aa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447800" y="6019800"/>
            <a:ext cx="11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325 aa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7731518" y="1255766"/>
            <a:ext cx="14786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 Identity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92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What is the Phylogeny of NDN?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0" y="685800"/>
            <a:ext cx="9753600" cy="6097333"/>
            <a:chOff x="0" y="685800"/>
            <a:chExt cx="9753600" cy="6097333"/>
          </a:xfrm>
        </p:grpSpPr>
        <p:sp>
          <p:nvSpPr>
            <p:cNvPr id="5" name="Rectangle 4"/>
            <p:cNvSpPr/>
            <p:nvPr/>
          </p:nvSpPr>
          <p:spPr>
            <a:xfrm>
              <a:off x="762000" y="2362200"/>
              <a:ext cx="76200" cy="426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52800" y="1524000"/>
              <a:ext cx="76200" cy="3124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914400"/>
              <a:ext cx="76200" cy="1447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2362200"/>
              <a:ext cx="25908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" y="6629400"/>
              <a:ext cx="6705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mou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00" y="6248400"/>
              <a:ext cx="542188" cy="53473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429000" y="1524000"/>
              <a:ext cx="2133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62600" y="914400"/>
              <a:ext cx="16002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quirre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0" y="685800"/>
              <a:ext cx="607672" cy="5334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562600" y="2286000"/>
              <a:ext cx="609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0" y="1981200"/>
              <a:ext cx="762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0" y="1981200"/>
              <a:ext cx="10668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62800" y="1676400"/>
              <a:ext cx="76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hu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400" y="2209800"/>
              <a:ext cx="466811" cy="64635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162800" y="2438400"/>
              <a:ext cx="228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62800" y="1676400"/>
              <a:ext cx="228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chimp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7600" y="1447800"/>
              <a:ext cx="482600" cy="74235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096000" y="3200400"/>
              <a:ext cx="12192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rhesus macaqu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0" y="2819400"/>
              <a:ext cx="609600" cy="69801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3352800" y="4572000"/>
              <a:ext cx="609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62400" y="4038600"/>
              <a:ext cx="33528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62400" y="4038600"/>
              <a:ext cx="762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cow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1400" y="3657600"/>
              <a:ext cx="498270" cy="56439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962400" y="5105400"/>
              <a:ext cx="10668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29200" y="4572000"/>
              <a:ext cx="762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29200" y="4572000"/>
              <a:ext cx="22860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wolf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1400" y="4191000"/>
              <a:ext cx="685800" cy="68580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029200" y="5638800"/>
              <a:ext cx="10668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19800" y="5105400"/>
              <a:ext cx="762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19800" y="5105400"/>
              <a:ext cx="1295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walrus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1400" y="4953000"/>
              <a:ext cx="685800" cy="6858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6019800" y="6172200"/>
              <a:ext cx="1295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cat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67600" y="5638800"/>
              <a:ext cx="533400" cy="62059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0" y="4343400"/>
              <a:ext cx="7620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24800" y="762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Squirrel</a:t>
              </a:r>
              <a:endParaRPr lang="en-US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01000" y="1600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Chimp</a:t>
              </a:r>
              <a:endParaRPr lang="en-US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77200" y="2438400"/>
              <a:ext cx="1295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Human</a:t>
              </a:r>
              <a:endParaRPr lang="en-US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77200" y="28956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Rhesus Macaque</a:t>
              </a:r>
              <a:endParaRPr lang="en-US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53400" y="3733800"/>
              <a:ext cx="1143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Cow</a:t>
              </a:r>
              <a:endParaRPr lang="en-US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53400" y="43550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Wolf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53400" y="51170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Walrus</a:t>
              </a:r>
              <a:endParaRPr lang="en-US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29600" y="57150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Cat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29600" y="6248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Mouse</a:t>
              </a:r>
              <a:endParaRPr lang="en-US" b="1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New Finding: </a:t>
            </a:r>
            <a:br>
              <a:rPr lang="en-US" sz="3400" dirty="0" smtClean="0"/>
            </a:br>
            <a:r>
              <a:rPr lang="en-US" sz="3400" dirty="0" err="1" smtClean="0"/>
              <a:t>Necdin’s</a:t>
            </a:r>
            <a:r>
              <a:rPr lang="en-US" sz="3400" dirty="0" smtClean="0"/>
              <a:t> role in </a:t>
            </a:r>
            <a:r>
              <a:rPr lang="en-US" sz="3400" dirty="0" smtClean="0"/>
              <a:t>muscle and fat differentiation</a:t>
            </a:r>
            <a:endParaRPr lang="en-US" sz="3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3352800"/>
            <a:ext cx="3810000" cy="3124200"/>
            <a:chOff x="304800" y="2743200"/>
            <a:chExt cx="3124200" cy="2514600"/>
          </a:xfrm>
        </p:grpSpPr>
        <p:pic>
          <p:nvPicPr>
            <p:cNvPr id="4" name="Picture 3" descr="muscle or fat.jpg"/>
            <p:cNvPicPr>
              <a:picLocks noChangeAspect="1"/>
            </p:cNvPicPr>
            <p:nvPr/>
          </p:nvPicPr>
          <p:blipFill>
            <a:blip r:embed="rId3" cstate="print"/>
            <a:srcRect r="57314" b="16711"/>
            <a:stretch>
              <a:fillRect/>
            </a:stretch>
          </p:blipFill>
          <p:spPr>
            <a:xfrm>
              <a:off x="1219200" y="2895600"/>
              <a:ext cx="2209800" cy="2362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4800" y="2743200"/>
              <a:ext cx="28956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>
              <a:off x="838200" y="3048000"/>
              <a:ext cx="457200" cy="1752600"/>
            </a:xfrm>
            <a:prstGeom prst="up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00600" y="3352800"/>
            <a:ext cx="3810000" cy="3124200"/>
            <a:chOff x="5562600" y="2743200"/>
            <a:chExt cx="3238959" cy="2514600"/>
          </a:xfrm>
        </p:grpSpPr>
        <p:sp>
          <p:nvSpPr>
            <p:cNvPr id="5" name="Up Arrow 4"/>
            <p:cNvSpPr/>
            <p:nvPr/>
          </p:nvSpPr>
          <p:spPr>
            <a:xfrm rot="10800000">
              <a:off x="5867400" y="3048000"/>
              <a:ext cx="457200" cy="17526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muscle or fat.jpg"/>
            <p:cNvPicPr>
              <a:picLocks noChangeAspect="1"/>
            </p:cNvPicPr>
            <p:nvPr/>
          </p:nvPicPr>
          <p:blipFill>
            <a:blip r:embed="rId3" cstate="print"/>
            <a:srcRect l="41371" b="24280"/>
            <a:stretch>
              <a:fillRect/>
            </a:stretch>
          </p:blipFill>
          <p:spPr>
            <a:xfrm>
              <a:off x="6324600" y="3200400"/>
              <a:ext cx="2476959" cy="17526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62600" y="2743200"/>
              <a:ext cx="3200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407569" y="1447800"/>
            <a:ext cx="2002631" cy="1010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NDN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Down Arrow 13"/>
          <p:cNvSpPr/>
          <p:nvPr/>
        </p:nvSpPr>
        <p:spPr>
          <a:xfrm rot="2550080">
            <a:off x="2569840" y="2323961"/>
            <a:ext cx="468232" cy="96894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806409">
            <a:off x="5721803" y="2288586"/>
            <a:ext cx="468232" cy="105976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2900" b="1" dirty="0" smtClean="0"/>
              <a:t>Knowledge Gap: </a:t>
            </a:r>
            <a:r>
              <a:rPr lang="en-US" sz="2900" dirty="0" smtClean="0"/>
              <a:t>Does </a:t>
            </a:r>
            <a:r>
              <a:rPr lang="en-US" sz="2900" dirty="0" smtClean="0"/>
              <a:t>the loss of </a:t>
            </a:r>
            <a:r>
              <a:rPr lang="en-US" sz="2900" dirty="0" err="1" smtClean="0"/>
              <a:t>necdin</a:t>
            </a:r>
            <a:r>
              <a:rPr lang="en-US" sz="2900" dirty="0" smtClean="0"/>
              <a:t> cause a transition from </a:t>
            </a:r>
            <a:r>
              <a:rPr lang="en-US" sz="2900" dirty="0" smtClean="0">
                <a:solidFill>
                  <a:srgbClr val="FF0000"/>
                </a:solidFill>
              </a:rPr>
              <a:t>loss</a:t>
            </a:r>
            <a:r>
              <a:rPr lang="en-US" sz="2900" dirty="0" smtClean="0"/>
              <a:t> of muscle cell formation to an </a:t>
            </a:r>
            <a:r>
              <a:rPr lang="en-US" sz="2900" dirty="0" smtClean="0">
                <a:solidFill>
                  <a:srgbClr val="00B050"/>
                </a:solidFill>
              </a:rPr>
              <a:t>increase</a:t>
            </a:r>
            <a:r>
              <a:rPr lang="en-US" sz="2900" dirty="0" smtClean="0"/>
              <a:t> of fat cell formation at a certain point in development?</a:t>
            </a:r>
            <a:endParaRPr lang="en-US" sz="29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276600" y="1447800"/>
            <a:ext cx="2209800" cy="2438400"/>
            <a:chOff x="2971800" y="1476375"/>
            <a:chExt cx="2438400" cy="2895600"/>
          </a:xfrm>
        </p:grpSpPr>
        <p:sp>
          <p:nvSpPr>
            <p:cNvPr id="6" name="Rectangle 5"/>
            <p:cNvSpPr/>
            <p:nvPr/>
          </p:nvSpPr>
          <p:spPr>
            <a:xfrm>
              <a:off x="3124200" y="2209800"/>
              <a:ext cx="220980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NDN</a:t>
              </a:r>
              <a:endPara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>
              <a:off x="2971800" y="1476375"/>
              <a:ext cx="2438400" cy="2895600"/>
            </a:xfrm>
            <a:prstGeom prst="mathMultiply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develop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343400"/>
            <a:ext cx="1560250" cy="1071372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581400" y="3657600"/>
            <a:ext cx="1676400" cy="609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4800" y="2438400"/>
            <a:ext cx="3124200" cy="2514600"/>
            <a:chOff x="457200" y="3733800"/>
            <a:chExt cx="3124200" cy="2514600"/>
          </a:xfrm>
        </p:grpSpPr>
        <p:pic>
          <p:nvPicPr>
            <p:cNvPr id="21" name="Picture 20" descr="muscle or fat.jpg"/>
            <p:cNvPicPr>
              <a:picLocks noChangeAspect="1"/>
            </p:cNvPicPr>
            <p:nvPr/>
          </p:nvPicPr>
          <p:blipFill>
            <a:blip r:embed="rId4" cstate="print"/>
            <a:srcRect r="57314" b="16711"/>
            <a:stretch>
              <a:fillRect/>
            </a:stretch>
          </p:blipFill>
          <p:spPr>
            <a:xfrm>
              <a:off x="1371600" y="3886200"/>
              <a:ext cx="2209800" cy="2362200"/>
            </a:xfrm>
            <a:prstGeom prst="rect">
              <a:avLst/>
            </a:prstGeom>
          </p:spPr>
        </p:pic>
        <p:sp>
          <p:nvSpPr>
            <p:cNvPr id="22" name="Up Arrow 21"/>
            <p:cNvSpPr/>
            <p:nvPr/>
          </p:nvSpPr>
          <p:spPr>
            <a:xfrm rot="10800000">
              <a:off x="990600" y="4114800"/>
              <a:ext cx="457200" cy="17526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" y="3733800"/>
              <a:ext cx="28956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62600" y="2438400"/>
            <a:ext cx="3238959" cy="2514600"/>
            <a:chOff x="5486400" y="3733800"/>
            <a:chExt cx="3238959" cy="2514600"/>
          </a:xfrm>
        </p:grpSpPr>
        <p:pic>
          <p:nvPicPr>
            <p:cNvPr id="25" name="Picture 24" descr="muscle or fat.jpg"/>
            <p:cNvPicPr>
              <a:picLocks noChangeAspect="1"/>
            </p:cNvPicPr>
            <p:nvPr/>
          </p:nvPicPr>
          <p:blipFill>
            <a:blip r:embed="rId4" cstate="print"/>
            <a:srcRect l="41371" b="24280"/>
            <a:stretch>
              <a:fillRect/>
            </a:stretch>
          </p:blipFill>
          <p:spPr>
            <a:xfrm>
              <a:off x="6248400" y="4191000"/>
              <a:ext cx="2476959" cy="1752600"/>
            </a:xfrm>
            <a:prstGeom prst="rect">
              <a:avLst/>
            </a:prstGeom>
          </p:spPr>
        </p:pic>
        <p:sp>
          <p:nvSpPr>
            <p:cNvPr id="26" name="Up Arrow 25"/>
            <p:cNvSpPr/>
            <p:nvPr/>
          </p:nvSpPr>
          <p:spPr>
            <a:xfrm>
              <a:off x="5638800" y="4114800"/>
              <a:ext cx="457200" cy="1752600"/>
            </a:xfrm>
            <a:prstGeom prst="up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86400" y="3733800"/>
              <a:ext cx="3200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Hypothesis</a:t>
            </a:r>
            <a:r>
              <a:rPr lang="en-US" sz="2800" dirty="0" smtClean="0"/>
              <a:t>: The loss of </a:t>
            </a:r>
            <a:r>
              <a:rPr lang="en-US" sz="2800" dirty="0" err="1" smtClean="0"/>
              <a:t>necdin</a:t>
            </a:r>
            <a:r>
              <a:rPr lang="en-US" sz="2800" dirty="0" smtClean="0"/>
              <a:t> </a:t>
            </a:r>
            <a:r>
              <a:rPr lang="en-US" sz="2800" dirty="0" smtClean="0"/>
              <a:t>regulates the transition from muscle cell differentiation to fat cell differentiation during development in </a:t>
            </a:r>
            <a:r>
              <a:rPr lang="en-US" sz="2800" dirty="0" err="1" smtClean="0"/>
              <a:t>Prader-Willi</a:t>
            </a:r>
            <a:r>
              <a:rPr lang="en-US" sz="2800" dirty="0" smtClean="0"/>
              <a:t> Syndrome individuals.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12410</TotalTime>
  <Words>462</Words>
  <Application>Microsoft Office PowerPoint</Application>
  <PresentationFormat>On-screen Show (4:3)</PresentationFormat>
  <Paragraphs>133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Prader Willi Syndrome  &amp; Necdin </vt:lpstr>
      <vt:lpstr>What is Prader Willi Syndrome?</vt:lpstr>
      <vt:lpstr>How is Necdin Involved?</vt:lpstr>
      <vt:lpstr>What does Necdin do and where?</vt:lpstr>
      <vt:lpstr>What is the structure of NDN?</vt:lpstr>
      <vt:lpstr>How well conserved is NDN?</vt:lpstr>
      <vt:lpstr>What is the Phylogeny of NDN?</vt:lpstr>
      <vt:lpstr>New Finding:  Necdin’s role in muscle and fat differentiation</vt:lpstr>
      <vt:lpstr>Knowledge Gap: Does the loss of necdin cause a transition from loss of muscle cell formation to an increase of fat cell formation at a certain point in development?</vt:lpstr>
      <vt:lpstr>Aim 1: What is the expression of fat vs. muscle genes? </vt:lpstr>
      <vt:lpstr>Aim 2: Does the loss of necdin contribute to muscle cell loss and fat cell accumulation at a certain stage in development?</vt:lpstr>
      <vt:lpstr>Aim 3: What are necdin interaction partners with fat and muscle cell regulatory proteins throughout development?</vt:lpstr>
      <vt:lpstr>Aim 3: Step Two- Y2H Screening </vt:lpstr>
      <vt:lpstr>Future Directions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Prader Willi Syndrome and NDN</dc:title>
  <dc:creator>Holly</dc:creator>
  <cp:lastModifiedBy>Holly</cp:lastModifiedBy>
  <cp:revision>22</cp:revision>
  <dcterms:created xsi:type="dcterms:W3CDTF">2015-03-12T21:07:42Z</dcterms:created>
  <dcterms:modified xsi:type="dcterms:W3CDTF">2015-04-17T05:06:52Z</dcterms:modified>
</cp:coreProperties>
</file>