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3" r:id="rId2"/>
    <p:sldId id="274" r:id="rId3"/>
    <p:sldId id="276" r:id="rId4"/>
    <p:sldId id="261" r:id="rId5"/>
    <p:sldId id="277" r:id="rId6"/>
    <p:sldId id="264" r:id="rId7"/>
    <p:sldId id="278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>
        <p:scale>
          <a:sx n="66" d="100"/>
          <a:sy n="66" d="100"/>
        </p:scale>
        <p:origin x="-142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2B9F40-85E0-4ACE-81A2-A6D3FEFEC9C3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807E6-2453-46D5-AD6C-0EE815A67F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718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tahpeoplespost.com/wp-content/uploads/2014/05/DNA.jpg?width=400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http://www.utahpeoplespost.com/wp-content/uploads/2014/05/DNA.jpg?width=40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807E6-2453-46D5-AD6C-0EE815A67FE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http://www.aafp.org/afp/2005/0901/p827.html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http://www.pwcf.org/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http://www.scielo.br/scielo.php?script=sci_arttext&amp;pid=S0004-282X2002000600024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807E6-2453-46D5-AD6C-0EE815A67FE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4612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http://www.atdbio.com/content/16/Nucleic-acid-drug-interactions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http://www.biology.arizona.edu/cell_bio/tutorials/cell_cycle/cells2.html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http://www.ninds.nih.gov/disorders/brain_basics/ninds_neuron.htm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807E6-2453-46D5-AD6C-0EE815A67FE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7508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http://www.istockphoto.com/vector/cartoon-human-faces-25538478</a:t>
            </a:r>
          </a:p>
          <a:p>
            <a:r>
              <a:rPr lang="en-US" dirty="0" smtClean="0"/>
              <a:t>http://www.shutterstock.com/s/monkey-eating/search.html</a:t>
            </a:r>
          </a:p>
          <a:p>
            <a:r>
              <a:rPr lang="en-US" dirty="0" smtClean="0"/>
              <a:t>http://www.cafepress.com/+walrus-cartoon+drinking-glasses</a:t>
            </a:r>
          </a:p>
          <a:p>
            <a:r>
              <a:rPr lang="en-US" dirty="0" smtClean="0"/>
              <a:t>http://cliparts.co/wolf-cartoon-pictures</a:t>
            </a:r>
          </a:p>
          <a:p>
            <a:r>
              <a:rPr lang="en-US" dirty="0" smtClean="0"/>
              <a:t>http://free.clipartof.com/details/49-Free-Cartoon-Cow-Clip-Art</a:t>
            </a:r>
          </a:p>
          <a:p>
            <a:r>
              <a:rPr lang="en-US" dirty="0" smtClean="0"/>
              <a:t>http://free.clipartof.com/details/57-Free-Cartoon-Gray-Field-Mouse-Clipart-Illustration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807E6-2453-46D5-AD6C-0EE815A67FE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2218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http://www.atdbio.com/content/16/Nucleic-acid-drug-interactions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807E6-2453-46D5-AD6C-0EE815A67FE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NDN expression differences-</a:t>
            </a:r>
            <a:r>
              <a:rPr lang="en-US" baseline="0" dirty="0" smtClean="0"/>
              <a:t> both in different cells and </a:t>
            </a:r>
            <a:r>
              <a:rPr lang="en-US" baseline="0" dirty="0" err="1" smtClean="0"/>
              <a:t>intracellularly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807E6-2453-46D5-AD6C-0EE815A67FE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0489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http://www.patentdocs.org/2007/04/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http://www.technologyreview.com/news/523986/monkeys-modified-with-genome-editing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bg1"/>
                </a:solidFill>
              </a:rPr>
              <a:t>http://www.redorbit.com/education/reference_library/animal_kingdom/mammalia/2577882/rhesus_macaque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807E6-2453-46D5-AD6C-0EE815A67FE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http://bitesizebio.com/7206/introduction-to-dna-microarrays/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http://www.fastol.com/~renkwitz/microarray_chips.htm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807E6-2453-46D5-AD6C-0EE815A67FE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http://www.creative-proteomics.com/Services/iTRAQ-based-proteomics-analysis.htm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807E6-2453-46D5-AD6C-0EE815A67FE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63313-C061-46A1-8700-E6D1353E6FD3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44D0E-A81F-46DF-8812-B4ECE5476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63313-C061-46A1-8700-E6D1353E6FD3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44D0E-A81F-46DF-8812-B4ECE5476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63313-C061-46A1-8700-E6D1353E6FD3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44D0E-A81F-46DF-8812-B4ECE5476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63313-C061-46A1-8700-E6D1353E6FD3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44D0E-A81F-46DF-8812-B4ECE5476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63313-C061-46A1-8700-E6D1353E6FD3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44D0E-A81F-46DF-8812-B4ECE5476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63313-C061-46A1-8700-E6D1353E6FD3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44D0E-A81F-46DF-8812-B4ECE5476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63313-C061-46A1-8700-E6D1353E6FD3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44D0E-A81F-46DF-8812-B4ECE5476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63313-C061-46A1-8700-E6D1353E6FD3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44D0E-A81F-46DF-8812-B4ECE5476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63313-C061-46A1-8700-E6D1353E6FD3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44D0E-A81F-46DF-8812-B4ECE5476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63313-C061-46A1-8700-E6D1353E6FD3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44D0E-A81F-46DF-8812-B4ECE5476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63313-C061-46A1-8700-E6D1353E6FD3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44D0E-A81F-46DF-8812-B4ECE5476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63313-C061-46A1-8700-E6D1353E6FD3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44D0E-A81F-46DF-8812-B4ECE5476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B7tbp3rzv4?t=63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3.jpeg"/><Relationship Id="rId7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4.jpeg"/><Relationship Id="rId10" Type="http://schemas.openxmlformats.org/officeDocument/2006/relationships/image" Target="../media/image16.jpeg"/><Relationship Id="rId4" Type="http://schemas.openxmlformats.org/officeDocument/2006/relationships/image" Target="../media/image7.png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92106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8800" y="6275387"/>
            <a:ext cx="36576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By: Holly Heacock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28600" y="1295400"/>
            <a:ext cx="8001000" cy="1470025"/>
          </a:xfrm>
        </p:spPr>
        <p:txBody>
          <a:bodyPr>
            <a:noAutofit/>
          </a:bodyPr>
          <a:lstStyle/>
          <a:p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Prader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Willi Syndrome </a:t>
            </a:r>
            <a:b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</a:t>
            </a:r>
            <a:b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Necdin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093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Why use the Rhesus Macaque?</a:t>
            </a:r>
            <a:endParaRPr lang="en-US" dirty="0"/>
          </a:p>
        </p:txBody>
      </p:sp>
      <p:pic>
        <p:nvPicPr>
          <p:cNvPr id="7" name="Picture 6" descr="monkey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219200"/>
            <a:ext cx="3976688" cy="2978677"/>
          </a:xfrm>
          <a:prstGeom prst="rect">
            <a:avLst/>
          </a:prstGeom>
        </p:spPr>
      </p:pic>
      <p:pic>
        <p:nvPicPr>
          <p:cNvPr id="8" name="Picture 7" descr="science-cove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8065" y="3657600"/>
            <a:ext cx="2376535" cy="3200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19600" y="1295400"/>
            <a:ext cx="4495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Easy upkeep in captivity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Closely related to humans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Has been used in past studies of genetic imprinting</a:t>
            </a:r>
          </a:p>
          <a:p>
            <a:endParaRPr lang="en-US" sz="2400" b="1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2514600" y="4743271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Genome finished in 2007</a:t>
            </a:r>
          </a:p>
          <a:p>
            <a:pPr algn="ctr"/>
            <a:endParaRPr lang="en-US" sz="2400" b="1" dirty="0" smtClean="0"/>
          </a:p>
          <a:p>
            <a:pPr algn="ctr"/>
            <a:r>
              <a:rPr lang="en-US" sz="2400" b="1" dirty="0" smtClean="0"/>
              <a:t>2</a:t>
            </a:r>
            <a:r>
              <a:rPr lang="en-US" sz="2400" b="1" baseline="30000" dirty="0" smtClean="0"/>
              <a:t>nd</a:t>
            </a:r>
            <a:r>
              <a:rPr lang="en-US" sz="2400" b="1" dirty="0" smtClean="0"/>
              <a:t> nonhuman primate</a:t>
            </a:r>
            <a:endParaRPr lang="en-US" sz="2400" b="1" dirty="0"/>
          </a:p>
        </p:txBody>
      </p:sp>
      <p:pic>
        <p:nvPicPr>
          <p:cNvPr id="11" name="Picture 10" descr="crispr monkey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9800" y="3810000"/>
            <a:ext cx="2847975" cy="28003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>
              <a:tabLst>
                <a:tab pos="1603375" algn="l"/>
              </a:tabLst>
            </a:pPr>
            <a:r>
              <a:rPr lang="en-US" sz="2800" b="1" dirty="0" smtClean="0"/>
              <a:t>Specific Aim 1:</a:t>
            </a:r>
            <a:r>
              <a:rPr lang="en-US" sz="2800" b="1" dirty="0" smtClean="0">
                <a:ea typeface="Calibri" pitchFamily="34" charset="0"/>
                <a:cs typeface="Times New Roman" pitchFamily="18" charset="0"/>
              </a:rPr>
              <a:t> Determine sequence similarities and differences of human, mice, and rhesus macaque NDN</a:t>
            </a:r>
            <a:endParaRPr lang="en-US" sz="2800" b="1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04800" y="5259050"/>
            <a:ext cx="84582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Approach: 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Use BLAST to align and determine sequence similarities and differences 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Hypothesis: 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Humans will have a higher percentage identity to rhesus macaques than to mice.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0" y="1143000"/>
          <a:ext cx="7620000" cy="13794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0127"/>
                <a:gridCol w="1992181"/>
                <a:gridCol w="2637692"/>
              </a:tblGrid>
              <a:tr h="46506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Organism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Coverage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Percent Identity</a:t>
                      </a:r>
                      <a:endParaRPr lang="en-US" sz="2400" dirty="0"/>
                    </a:p>
                  </a:txBody>
                  <a:tcPr/>
                </a:tc>
              </a:tr>
              <a:tr h="37706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Rhesus</a:t>
                      </a:r>
                      <a:r>
                        <a:rPr lang="en-US" sz="2400" baseline="0" dirty="0" smtClean="0"/>
                        <a:t> macaque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58%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96%</a:t>
                      </a:r>
                      <a:endParaRPr lang="en-US" sz="2400" dirty="0"/>
                    </a:p>
                  </a:txBody>
                  <a:tcPr/>
                </a:tc>
              </a:tr>
              <a:tr h="37706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Mouse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50%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81%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mou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3962400"/>
            <a:ext cx="1081673" cy="1066800"/>
          </a:xfrm>
          <a:prstGeom prst="rect">
            <a:avLst/>
          </a:prstGeom>
        </p:spPr>
      </p:pic>
      <p:pic>
        <p:nvPicPr>
          <p:cNvPr id="7" name="Picture 6" descr="rhesus macaq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2667000"/>
            <a:ext cx="1066800" cy="1221527"/>
          </a:xfrm>
          <a:prstGeom prst="rect">
            <a:avLst/>
          </a:prstGeom>
        </p:spPr>
      </p:pic>
      <p:pic>
        <p:nvPicPr>
          <p:cNvPr id="8" name="Picture 7" descr="macaqu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09800" y="2819400"/>
            <a:ext cx="5957013" cy="1066928"/>
          </a:xfrm>
          <a:prstGeom prst="rect">
            <a:avLst/>
          </a:prstGeom>
        </p:spPr>
      </p:pic>
      <p:pic>
        <p:nvPicPr>
          <p:cNvPr id="9" name="Picture 8" descr="mouse gen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0" y="3989255"/>
            <a:ext cx="5943600" cy="992441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4419600" y="3962400"/>
            <a:ext cx="6858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200400" y="3352800"/>
            <a:ext cx="449580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Specific Aim 2: </a:t>
            </a:r>
            <a:r>
              <a:rPr lang="en-US" sz="2800" b="1" dirty="0" smtClean="0">
                <a:ea typeface="Calibri" pitchFamily="34" charset="0"/>
                <a:cs typeface="Times New Roman" pitchFamily="18" charset="0"/>
              </a:rPr>
              <a:t>Determine NDN gene expression changes in different tissues of the rhesus macaque compared to humans and mice.</a:t>
            </a:r>
            <a:endParaRPr lang="en-US" sz="2800" b="1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04800" y="5335250"/>
            <a:ext cx="84582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Approach: 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Use microarray to uncover gene expression levels in different tissues.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Hypothesis: 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Humans will have more similar expression levels of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necdin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RNA to rhesus macaques than to mice.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7" name="Picture 6" descr="microarra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447800"/>
            <a:ext cx="4800600" cy="3752682"/>
          </a:xfrm>
          <a:prstGeom prst="rect">
            <a:avLst/>
          </a:prstGeom>
        </p:spPr>
      </p:pic>
      <p:pic>
        <p:nvPicPr>
          <p:cNvPr id="9" name="Picture 8" descr="microarray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32783" y="2133600"/>
            <a:ext cx="3154017" cy="21336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tra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95184" y="1066800"/>
            <a:ext cx="6820216" cy="4343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Special Aim 3 </a:t>
            </a:r>
            <a:r>
              <a:rPr lang="en-US" sz="2800" b="1" dirty="0" smtClean="0">
                <a:ea typeface="Calibri" pitchFamily="34" charset="0"/>
                <a:cs typeface="Times New Roman" pitchFamily="18" charset="0"/>
              </a:rPr>
              <a:t>: Determine NDN protein expression tissue locations in rhesus macaques compared to mice and humans</a:t>
            </a:r>
            <a:endParaRPr lang="en-US" sz="2800" b="1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5257800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Approach: 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Use </a:t>
            </a:r>
            <a:r>
              <a:rPr lang="en-US" sz="2200" dirty="0" err="1" smtClean="0">
                <a:latin typeface="+mj-lt"/>
                <a:ea typeface="Calibri" pitchFamily="34" charset="0"/>
                <a:cs typeface="Times New Roman" pitchFamily="18" charset="0"/>
              </a:rPr>
              <a:t>iTraq</a:t>
            </a:r>
            <a:r>
              <a:rPr lang="en-US" sz="2200" dirty="0" smtClean="0">
                <a:latin typeface="+mj-lt"/>
                <a:ea typeface="Calibri" pitchFamily="34" charset="0"/>
                <a:cs typeface="Times New Roman" pitchFamily="18" charset="0"/>
              </a:rPr>
              <a:t> labeling and 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mass spectrometry to establish presence and relative abundance of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necdin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protein in different tissues within each organism.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Hypothesis: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Rhesus macaques will have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necdin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protein within all tissues of the body while mice will only have expression in brain tissue.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5" name="Picture 4" descr="mous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371600"/>
            <a:ext cx="1158935" cy="1143000"/>
          </a:xfrm>
          <a:prstGeom prst="rect">
            <a:avLst/>
          </a:prstGeom>
        </p:spPr>
      </p:pic>
      <p:pic>
        <p:nvPicPr>
          <p:cNvPr id="6" name="Picture 5" descr="rhesus macaqu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2590800"/>
            <a:ext cx="1247949" cy="14289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13716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Brain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524000" y="28956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Brain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447800" y="21336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Kidney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447800" y="35814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Kidney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7543800" y="4343400"/>
            <a:ext cx="1600200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MS/MS Analysis</a:t>
            </a:r>
          </a:p>
          <a:p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Directions</a:t>
            </a:r>
            <a:endParaRPr lang="en-US" dirty="0"/>
          </a:p>
        </p:txBody>
      </p:sp>
      <p:pic>
        <p:nvPicPr>
          <p:cNvPr id="4" name="Picture 3" descr="rhesus macaq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4038600"/>
            <a:ext cx="533400" cy="6107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1624548"/>
            <a:ext cx="8077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Use Rhesus Macaques as a model organism for PWS studies</a:t>
            </a:r>
          </a:p>
          <a:p>
            <a:endParaRPr lang="en-US" sz="2400" dirty="0" smtClean="0"/>
          </a:p>
          <a:p>
            <a:r>
              <a:rPr lang="en-US" sz="2400" dirty="0" smtClean="0"/>
              <a:t>	Create NDN knockout animal</a:t>
            </a:r>
          </a:p>
          <a:p>
            <a:endParaRPr lang="en-US" sz="2400" dirty="0" smtClean="0"/>
          </a:p>
          <a:p>
            <a:r>
              <a:rPr lang="en-US" sz="2400" dirty="0" smtClean="0"/>
              <a:t>	Analyze protein expression both in neural tissue and 	other tissues</a:t>
            </a:r>
          </a:p>
          <a:p>
            <a:endParaRPr lang="en-US" sz="2400" dirty="0" smtClean="0"/>
          </a:p>
          <a:p>
            <a:r>
              <a:rPr lang="en-US" sz="2400" dirty="0" smtClean="0"/>
              <a:t>	Determine further functions of </a:t>
            </a:r>
            <a:r>
              <a:rPr lang="en-US" sz="2400" dirty="0" err="1" smtClean="0"/>
              <a:t>necdin</a:t>
            </a:r>
            <a:r>
              <a:rPr lang="en-US" sz="2400" dirty="0" smtClean="0"/>
              <a:t> in primates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6" name="Picture 5" descr="rhesus macaq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3124200"/>
            <a:ext cx="533400" cy="610763"/>
          </a:xfrm>
          <a:prstGeom prst="rect">
            <a:avLst/>
          </a:prstGeom>
        </p:spPr>
      </p:pic>
      <p:pic>
        <p:nvPicPr>
          <p:cNvPr id="7" name="Picture 6" descr="rhesus macaq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2209800"/>
            <a:ext cx="533400" cy="61076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3" name="Picture 2" descr="questio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2797"/>
            <a:ext cx="9144000" cy="609240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+mn-lt"/>
              </a:rPr>
              <a:t>What is </a:t>
            </a:r>
            <a:r>
              <a:rPr lang="en-US" b="1" dirty="0" err="1" smtClean="0">
                <a:latin typeface="+mn-lt"/>
              </a:rPr>
              <a:t>Prader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 err="1" smtClean="0">
                <a:latin typeface="+mn-lt"/>
              </a:rPr>
              <a:t>Willi</a:t>
            </a:r>
            <a:r>
              <a:rPr lang="en-US" b="1" dirty="0" smtClean="0">
                <a:latin typeface="+mn-lt"/>
              </a:rPr>
              <a:t> Syndrome?</a:t>
            </a:r>
            <a:endParaRPr lang="en-US" b="1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551413" y="6211669"/>
            <a:ext cx="35925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youtu.be/OB7tbp3rzv4?t=63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27" name="Picture 26" descr="prader willi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949680"/>
            <a:ext cx="9144000" cy="476532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0" y="990600"/>
            <a:ext cx="304800" cy="304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733800" y="990600"/>
            <a:ext cx="304800" cy="304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477000" y="990600"/>
            <a:ext cx="304800" cy="304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2971800" y="61722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Behavioral Disorder: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46685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NA bind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260404">
            <a:off x="3011848" y="812699"/>
            <a:ext cx="2667000" cy="19976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What does PWS affect?</a:t>
            </a:r>
            <a:endParaRPr lang="en-US" dirty="0"/>
          </a:p>
        </p:txBody>
      </p:sp>
      <p:pic>
        <p:nvPicPr>
          <p:cNvPr id="7" name="Picture 6" descr="cell cyc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08639" y="4048125"/>
            <a:ext cx="2371060" cy="2124075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318452" y="2885640"/>
            <a:ext cx="3962400" cy="3669792"/>
            <a:chOff x="838200" y="2743200"/>
            <a:chExt cx="3962400" cy="3669792"/>
          </a:xfrm>
        </p:grpSpPr>
        <p:pic>
          <p:nvPicPr>
            <p:cNvPr id="8" name="Picture 7" descr="nerve cell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8200" y="2743200"/>
              <a:ext cx="3904034" cy="3669792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3505200" y="2971800"/>
              <a:ext cx="9906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581400" y="3886200"/>
              <a:ext cx="9906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590800" y="2743200"/>
              <a:ext cx="9906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143000" y="6172200"/>
              <a:ext cx="9906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514600" y="6172200"/>
              <a:ext cx="9906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810000" y="6172200"/>
              <a:ext cx="9906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Down Arrow 16"/>
          <p:cNvSpPr/>
          <p:nvPr/>
        </p:nvSpPr>
        <p:spPr>
          <a:xfrm rot="2139683">
            <a:off x="3458146" y="2338130"/>
            <a:ext cx="457200" cy="16781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434730" y="1311914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DNA Binding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517869" y="6396335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Nerve Cell Differentiation</a:t>
            </a:r>
            <a:endParaRPr lang="en-US" sz="2400" dirty="0"/>
          </a:p>
        </p:txBody>
      </p:sp>
      <p:sp>
        <p:nvSpPr>
          <p:cNvPr id="21" name="Multiply 20"/>
          <p:cNvSpPr/>
          <p:nvPr/>
        </p:nvSpPr>
        <p:spPr>
          <a:xfrm>
            <a:off x="5791200" y="4572000"/>
            <a:ext cx="1371600" cy="12192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410200" y="6373475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Cell Cycle Arrest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838815">
            <a:off x="4385884" y="2332927"/>
            <a:ext cx="1276249" cy="161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4811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huma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9600"/>
            <a:ext cx="1600200" cy="22156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structure of NDN?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533400" y="2895600"/>
            <a:ext cx="7848600" cy="914400"/>
            <a:chOff x="766118" y="754280"/>
            <a:chExt cx="9613557" cy="918002"/>
          </a:xfrm>
        </p:grpSpPr>
        <p:sp>
          <p:nvSpPr>
            <p:cNvPr id="12" name="Rounded Rectangle 11"/>
            <p:cNvSpPr/>
            <p:nvPr/>
          </p:nvSpPr>
          <p:spPr>
            <a:xfrm>
              <a:off x="766118" y="757882"/>
              <a:ext cx="9613557" cy="9144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4150326" y="754280"/>
              <a:ext cx="4862901" cy="914400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MAGE</a:t>
              </a:r>
            </a:p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105-275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0" y="50292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What is the </a:t>
            </a: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MAGE</a:t>
            </a:r>
            <a:r>
              <a:rPr lang="en-US" sz="4400" dirty="0" smtClean="0"/>
              <a:t> Domain?</a:t>
            </a:r>
            <a:endParaRPr lang="en-US" sz="4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295400" y="1219200"/>
            <a:ext cx="6476997" cy="533400"/>
            <a:chOff x="766118" y="754280"/>
            <a:chExt cx="9613557" cy="918002"/>
          </a:xfrm>
        </p:grpSpPr>
        <p:sp>
          <p:nvSpPr>
            <p:cNvPr id="6" name="Rounded Rectangle 5"/>
            <p:cNvSpPr/>
            <p:nvPr/>
          </p:nvSpPr>
          <p:spPr>
            <a:xfrm>
              <a:off x="766118" y="757882"/>
              <a:ext cx="9613557" cy="91440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4150326" y="754280"/>
              <a:ext cx="4862901" cy="914400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105-275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371600" y="1219200"/>
            <a:ext cx="1149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321 aa</a:t>
            </a:r>
            <a:endParaRPr lang="en-US" sz="2400" b="1" dirty="0"/>
          </a:p>
        </p:txBody>
      </p:sp>
      <p:grpSp>
        <p:nvGrpSpPr>
          <p:cNvPr id="20" name="Group 19"/>
          <p:cNvGrpSpPr/>
          <p:nvPr/>
        </p:nvGrpSpPr>
        <p:grpSpPr>
          <a:xfrm>
            <a:off x="1295400" y="2151909"/>
            <a:ext cx="6477000" cy="515091"/>
            <a:chOff x="766118" y="754280"/>
            <a:chExt cx="9613557" cy="918002"/>
          </a:xfrm>
        </p:grpSpPr>
        <p:sp>
          <p:nvSpPr>
            <p:cNvPr id="21" name="Rounded Rectangle 20"/>
            <p:cNvSpPr/>
            <p:nvPr/>
          </p:nvSpPr>
          <p:spPr>
            <a:xfrm>
              <a:off x="766118" y="757882"/>
              <a:ext cx="9613557" cy="91440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4150326" y="754280"/>
              <a:ext cx="4862901" cy="914400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105-275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8001000" y="21336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96%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1295400" y="3124200"/>
            <a:ext cx="6553200" cy="533400"/>
            <a:chOff x="766118" y="757882"/>
            <a:chExt cx="9613557" cy="914400"/>
          </a:xfrm>
        </p:grpSpPr>
        <p:sp>
          <p:nvSpPr>
            <p:cNvPr id="29" name="Rounded Rectangle 28"/>
            <p:cNvSpPr/>
            <p:nvPr/>
          </p:nvSpPr>
          <p:spPr>
            <a:xfrm>
              <a:off x="766118" y="757882"/>
              <a:ext cx="9613557" cy="91440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4276848" y="757882"/>
              <a:ext cx="4862901" cy="914400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109-279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8027795" y="3043535"/>
            <a:ext cx="119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88%</a:t>
            </a:r>
            <a:endParaRPr lang="en-US" sz="2400" b="1" dirty="0"/>
          </a:p>
        </p:txBody>
      </p:sp>
      <p:grpSp>
        <p:nvGrpSpPr>
          <p:cNvPr id="35" name="Group 34"/>
          <p:cNvGrpSpPr/>
          <p:nvPr/>
        </p:nvGrpSpPr>
        <p:grpSpPr>
          <a:xfrm>
            <a:off x="1295400" y="4114800"/>
            <a:ext cx="6553200" cy="533400"/>
            <a:chOff x="766118" y="754280"/>
            <a:chExt cx="9613557" cy="918002"/>
          </a:xfrm>
        </p:grpSpPr>
        <p:sp>
          <p:nvSpPr>
            <p:cNvPr id="36" name="Rounded Rectangle 35"/>
            <p:cNvSpPr/>
            <p:nvPr/>
          </p:nvSpPr>
          <p:spPr>
            <a:xfrm>
              <a:off x="766118" y="757882"/>
              <a:ext cx="9613557" cy="91440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4187397" y="754280"/>
              <a:ext cx="4862901" cy="914400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109-279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8077200" y="4038600"/>
            <a:ext cx="1413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87%</a:t>
            </a:r>
            <a:endParaRPr lang="en-US" sz="2400" b="1" dirty="0"/>
          </a:p>
        </p:txBody>
      </p:sp>
      <p:grpSp>
        <p:nvGrpSpPr>
          <p:cNvPr id="42" name="Group 41"/>
          <p:cNvGrpSpPr/>
          <p:nvPr/>
        </p:nvGrpSpPr>
        <p:grpSpPr>
          <a:xfrm>
            <a:off x="1295400" y="5105400"/>
            <a:ext cx="6629400" cy="533400"/>
            <a:chOff x="766118" y="754280"/>
            <a:chExt cx="9613557" cy="918002"/>
          </a:xfrm>
        </p:grpSpPr>
        <p:sp>
          <p:nvSpPr>
            <p:cNvPr id="43" name="Rounded Rectangle 42"/>
            <p:cNvSpPr/>
            <p:nvPr/>
          </p:nvSpPr>
          <p:spPr>
            <a:xfrm>
              <a:off x="766118" y="757882"/>
              <a:ext cx="9613557" cy="91440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4236825" y="754280"/>
              <a:ext cx="4862901" cy="914400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109-279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8077200" y="5024735"/>
            <a:ext cx="1223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85%</a:t>
            </a:r>
            <a:endParaRPr lang="en-US" sz="2400" b="1" dirty="0"/>
          </a:p>
        </p:txBody>
      </p:sp>
      <p:grpSp>
        <p:nvGrpSpPr>
          <p:cNvPr id="50" name="Group 49"/>
          <p:cNvGrpSpPr/>
          <p:nvPr/>
        </p:nvGrpSpPr>
        <p:grpSpPr>
          <a:xfrm>
            <a:off x="1295400" y="6021892"/>
            <a:ext cx="6629400" cy="531308"/>
            <a:chOff x="766118" y="754280"/>
            <a:chExt cx="9613557" cy="914400"/>
          </a:xfrm>
        </p:grpSpPr>
        <p:sp>
          <p:nvSpPr>
            <p:cNvPr id="51" name="Rounded Rectangle 50"/>
            <p:cNvSpPr/>
            <p:nvPr/>
          </p:nvSpPr>
          <p:spPr>
            <a:xfrm>
              <a:off x="766118" y="754280"/>
              <a:ext cx="9613557" cy="914399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4236825" y="754280"/>
              <a:ext cx="4862901" cy="914400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109-279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8073081" y="6015335"/>
            <a:ext cx="1223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81%</a:t>
            </a:r>
          </a:p>
        </p:txBody>
      </p:sp>
      <p:sp>
        <p:nvSpPr>
          <p:cNvPr id="69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How well conserved is NDN?</a:t>
            </a:r>
            <a:endParaRPr lang="en-US" dirty="0"/>
          </a:p>
        </p:txBody>
      </p:sp>
      <p:pic>
        <p:nvPicPr>
          <p:cNvPr id="70" name="Picture 69" descr="huma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990600"/>
            <a:ext cx="619211" cy="857370"/>
          </a:xfrm>
          <a:prstGeom prst="rect">
            <a:avLst/>
          </a:prstGeom>
        </p:spPr>
      </p:pic>
      <p:pic>
        <p:nvPicPr>
          <p:cNvPr id="71" name="Picture 70" descr="rhesus macaqu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1905000"/>
            <a:ext cx="761999" cy="872518"/>
          </a:xfrm>
          <a:prstGeom prst="rect">
            <a:avLst/>
          </a:prstGeom>
        </p:spPr>
      </p:pic>
      <p:pic>
        <p:nvPicPr>
          <p:cNvPr id="72" name="Picture 71" descr="walru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2895600"/>
            <a:ext cx="838200" cy="838200"/>
          </a:xfrm>
          <a:prstGeom prst="rect">
            <a:avLst/>
          </a:prstGeom>
        </p:spPr>
      </p:pic>
      <p:pic>
        <p:nvPicPr>
          <p:cNvPr id="73" name="Picture 72" descr="wolf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600" y="3886200"/>
            <a:ext cx="863600" cy="863600"/>
          </a:xfrm>
          <a:prstGeom prst="rect">
            <a:avLst/>
          </a:prstGeom>
        </p:spPr>
      </p:pic>
      <p:pic>
        <p:nvPicPr>
          <p:cNvPr id="74" name="Picture 73" descr="cow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1000" y="5029200"/>
            <a:ext cx="605455" cy="685800"/>
          </a:xfrm>
          <a:prstGeom prst="rect">
            <a:avLst/>
          </a:prstGeom>
        </p:spPr>
      </p:pic>
      <p:pic>
        <p:nvPicPr>
          <p:cNvPr id="76" name="Picture 75" descr="mous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8600" y="5867400"/>
            <a:ext cx="773975" cy="763333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1447800" y="2133600"/>
            <a:ext cx="1149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321 aa</a:t>
            </a:r>
            <a:endParaRPr lang="en-US" sz="24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1441622" y="3119735"/>
            <a:ext cx="1149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325 aa</a:t>
            </a:r>
            <a:endParaRPr lang="en-US" sz="24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1447800" y="4110335"/>
            <a:ext cx="1149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325 aa</a:t>
            </a:r>
            <a:endParaRPr lang="en-US" sz="24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1447800" y="5100935"/>
            <a:ext cx="1149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325 aa</a:t>
            </a:r>
            <a:endParaRPr lang="en-US" sz="24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1447800" y="6019800"/>
            <a:ext cx="1149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325 aa</a:t>
            </a:r>
            <a:endParaRPr lang="en-US" sz="2400" b="1" dirty="0"/>
          </a:p>
        </p:txBody>
      </p:sp>
      <p:sp>
        <p:nvSpPr>
          <p:cNvPr id="2" name="Rectangle 1"/>
          <p:cNvSpPr/>
          <p:nvPr/>
        </p:nvSpPr>
        <p:spPr>
          <a:xfrm>
            <a:off x="7731518" y="1255766"/>
            <a:ext cx="147861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% Identity</a:t>
            </a:r>
            <a:endParaRPr lang="en-US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3925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What is the Phylogeny of NDN?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2000" y="2362200"/>
            <a:ext cx="76200" cy="426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52800" y="1524000"/>
            <a:ext cx="76200" cy="3124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562600" y="914400"/>
            <a:ext cx="762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2362200"/>
            <a:ext cx="25908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62000" y="6629400"/>
            <a:ext cx="67056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mou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67600" y="6248400"/>
            <a:ext cx="542188" cy="53473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429000" y="1524000"/>
            <a:ext cx="21336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562600" y="914400"/>
            <a:ext cx="1600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squirr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9000" y="685800"/>
            <a:ext cx="607672" cy="5334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562600" y="2286000"/>
            <a:ext cx="6096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096000" y="1981200"/>
            <a:ext cx="762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096000" y="1981200"/>
            <a:ext cx="10668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162800" y="1676400"/>
            <a:ext cx="762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huma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91400" y="2209800"/>
            <a:ext cx="466811" cy="64635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7162800" y="2438400"/>
            <a:ext cx="2286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162800" y="1676400"/>
            <a:ext cx="2286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chim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67600" y="1447800"/>
            <a:ext cx="482600" cy="742352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096000" y="3200400"/>
            <a:ext cx="1219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rhesus macaqu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91400" y="2819400"/>
            <a:ext cx="609600" cy="698016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3352800" y="4572000"/>
            <a:ext cx="6096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962400" y="4038600"/>
            <a:ext cx="33528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962400" y="4038600"/>
            <a:ext cx="762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cow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91400" y="3657600"/>
            <a:ext cx="498270" cy="564391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962400" y="5105400"/>
            <a:ext cx="10668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029200" y="4572000"/>
            <a:ext cx="762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029200" y="4572000"/>
            <a:ext cx="22860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 descr="wolf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91400" y="4191000"/>
            <a:ext cx="685800" cy="685800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5029200" y="5638800"/>
            <a:ext cx="10668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019800" y="5105400"/>
            <a:ext cx="762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019800" y="5105400"/>
            <a:ext cx="12954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 descr="walrus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391400" y="4953000"/>
            <a:ext cx="685800" cy="685800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6019800" y="6172200"/>
            <a:ext cx="12954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 descr="cat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467600" y="5638800"/>
            <a:ext cx="533400" cy="620590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0" y="4343400"/>
            <a:ext cx="7620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What are NDN’s Go Terms?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7163" y="1308289"/>
            <a:ext cx="2438400" cy="9144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/>
              <a:t>Cellular Components</a:t>
            </a:r>
            <a:endParaRPr lang="en-US" sz="3000" b="1" dirty="0"/>
          </a:p>
        </p:txBody>
      </p:sp>
      <p:sp>
        <p:nvSpPr>
          <p:cNvPr id="5" name="Rectangle 4"/>
          <p:cNvSpPr/>
          <p:nvPr/>
        </p:nvSpPr>
        <p:spPr>
          <a:xfrm>
            <a:off x="6565980" y="1308289"/>
            <a:ext cx="2438400" cy="914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/>
              <a:t>Molecular Function</a:t>
            </a:r>
            <a:endParaRPr lang="en-US" sz="3000" b="1" dirty="0"/>
          </a:p>
        </p:txBody>
      </p:sp>
      <p:sp>
        <p:nvSpPr>
          <p:cNvPr id="6" name="Rectangle 5"/>
          <p:cNvSpPr/>
          <p:nvPr/>
        </p:nvSpPr>
        <p:spPr>
          <a:xfrm>
            <a:off x="3276600" y="1295400"/>
            <a:ext cx="2438400" cy="9144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/>
              <a:t>Biological Processes</a:t>
            </a:r>
            <a:endParaRPr lang="en-US" sz="3000" b="1" dirty="0"/>
          </a:p>
        </p:txBody>
      </p:sp>
      <p:sp>
        <p:nvSpPr>
          <p:cNvPr id="8" name="Rectangle 7"/>
          <p:cNvSpPr/>
          <p:nvPr/>
        </p:nvSpPr>
        <p:spPr>
          <a:xfrm>
            <a:off x="228600" y="2286000"/>
            <a:ext cx="2133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Cytosol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r>
              <a:rPr lang="en-US" sz="2400" dirty="0" err="1" smtClean="0"/>
              <a:t>Perikaryon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Nucleus</a:t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3200400" y="2286000"/>
            <a:ext cx="30480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2400" dirty="0" smtClean="0"/>
              <a:t>CNS Development</a:t>
            </a:r>
          </a:p>
          <a:p>
            <a:pPr fontAlgn="t"/>
            <a:endParaRPr lang="en-US" sz="2400" dirty="0" smtClean="0"/>
          </a:p>
          <a:p>
            <a:pPr fontAlgn="t"/>
            <a:r>
              <a:rPr lang="en-US" sz="2400" dirty="0" smtClean="0"/>
              <a:t>Post-Embryonic Development</a:t>
            </a:r>
          </a:p>
          <a:p>
            <a:pPr fontAlgn="t">
              <a:buFont typeface="Arial" pitchFamily="34" charset="0"/>
              <a:buChar char="•"/>
            </a:pPr>
            <a:endParaRPr lang="en-US" sz="2400" dirty="0" smtClean="0"/>
          </a:p>
          <a:p>
            <a:r>
              <a:rPr lang="en-US" sz="2400" dirty="0"/>
              <a:t>Regulation of Growth</a:t>
            </a:r>
          </a:p>
          <a:p>
            <a:endParaRPr lang="en-US" sz="2400" dirty="0"/>
          </a:p>
          <a:p>
            <a:r>
              <a:rPr lang="en-US" sz="2400" dirty="0"/>
              <a:t>Regulation of Transcription</a:t>
            </a:r>
          </a:p>
          <a:p>
            <a:pPr fontAlgn="t">
              <a:buFont typeface="Arial" pitchFamily="34" charset="0"/>
              <a:buChar char="•"/>
            </a:pPr>
            <a:endParaRPr lang="en-US" sz="2000" dirty="0" smtClean="0"/>
          </a:p>
          <a:p>
            <a:pPr fontAlgn="t"/>
            <a:endParaRPr lang="en-US" sz="2000" dirty="0" smtClean="0"/>
          </a:p>
          <a:p>
            <a:pPr fontAlgn="t"/>
            <a:endParaRPr lang="en-US" sz="2000" dirty="0" smtClean="0"/>
          </a:p>
          <a:p>
            <a:pPr fontAlgn="t"/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6711462" y="2281535"/>
            <a:ext cx="17572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DNA Binding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226294" y="2286000"/>
            <a:ext cx="2286000" cy="45720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711462" y="2286000"/>
            <a:ext cx="2209800" cy="4572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895600" y="2286000"/>
            <a:ext cx="3352800" cy="4572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4071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uma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914400"/>
            <a:ext cx="1524000" cy="2110156"/>
          </a:xfrm>
          <a:prstGeom prst="rect">
            <a:avLst/>
          </a:prstGeom>
        </p:spPr>
      </p:pic>
      <p:pic>
        <p:nvPicPr>
          <p:cNvPr id="1026" name="Picture 2" descr="C:\Users\Holly\AppData\Local\Microsoft\Windows\Temporary Internet Files\Content.IE5\O55PW852\1106852126_b3eadf6da6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4648200"/>
            <a:ext cx="1352805" cy="1676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3500" dirty="0" smtClean="0"/>
              <a:t>Could Rhesus Macaques be a better model organism for PWS?</a:t>
            </a:r>
            <a:endParaRPr lang="en-US" sz="3500" dirty="0"/>
          </a:p>
        </p:txBody>
      </p:sp>
      <p:pic>
        <p:nvPicPr>
          <p:cNvPr id="4" name="Picture 3" descr="mous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40853" y="1459097"/>
            <a:ext cx="1545247" cy="1524000"/>
          </a:xfrm>
          <a:prstGeom prst="rect">
            <a:avLst/>
          </a:prstGeom>
        </p:spPr>
      </p:pic>
      <p:sp>
        <p:nvSpPr>
          <p:cNvPr id="5" name="Not Equal 4"/>
          <p:cNvSpPr/>
          <p:nvPr/>
        </p:nvSpPr>
        <p:spPr>
          <a:xfrm>
            <a:off x="4191000" y="1828800"/>
            <a:ext cx="1219200" cy="609600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 descr="rhesus macaqu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76400" y="4481257"/>
            <a:ext cx="1676400" cy="1919543"/>
          </a:xfrm>
          <a:prstGeom prst="rect">
            <a:avLst/>
          </a:prstGeom>
        </p:spPr>
      </p:pic>
      <p:sp>
        <p:nvSpPr>
          <p:cNvPr id="8" name="Equal 7"/>
          <p:cNvSpPr/>
          <p:nvPr/>
        </p:nvSpPr>
        <p:spPr>
          <a:xfrm>
            <a:off x="3733800" y="5334000"/>
            <a:ext cx="1143000" cy="6858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 descr="huma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4343400"/>
            <a:ext cx="1524000" cy="211015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81600" y="3131403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Human NDN Expression: Ubiquitous</a:t>
            </a:r>
          </a:p>
          <a:p>
            <a:pPr algn="ctr"/>
            <a:r>
              <a:rPr lang="en-US" sz="2400" b="1" dirty="0" err="1" smtClean="0"/>
              <a:t>Perikaryon</a:t>
            </a:r>
            <a:endParaRPr lang="en-US" sz="2400" b="1" dirty="0"/>
          </a:p>
        </p:txBody>
      </p:sp>
      <p:sp>
        <p:nvSpPr>
          <p:cNvPr id="13" name="Rectangle 12"/>
          <p:cNvSpPr/>
          <p:nvPr/>
        </p:nvSpPr>
        <p:spPr>
          <a:xfrm>
            <a:off x="914400" y="3124200"/>
            <a:ext cx="325416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Mouse NDN Expression:</a:t>
            </a:r>
          </a:p>
          <a:p>
            <a:pPr algn="ctr"/>
            <a:r>
              <a:rPr lang="en-US" sz="2400" b="1" dirty="0" smtClean="0"/>
              <a:t> Brain</a:t>
            </a:r>
          </a:p>
          <a:p>
            <a:pPr algn="ctr"/>
            <a:r>
              <a:rPr lang="en-US" sz="2400" b="1" dirty="0" smtClean="0"/>
              <a:t>Cytoplasm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057400" y="914400"/>
            <a:ext cx="5105400" cy="2110157"/>
            <a:chOff x="1676400" y="4343400"/>
            <a:chExt cx="5105400" cy="2110157"/>
          </a:xfrm>
        </p:grpSpPr>
        <p:pic>
          <p:nvPicPr>
            <p:cNvPr id="4" name="Picture 3" descr="rhesus macaqu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76400" y="4481257"/>
              <a:ext cx="1676400" cy="1919543"/>
            </a:xfrm>
            <a:prstGeom prst="rect">
              <a:avLst/>
            </a:prstGeom>
          </p:spPr>
        </p:pic>
        <p:sp>
          <p:nvSpPr>
            <p:cNvPr id="5" name="Equal 4"/>
            <p:cNvSpPr/>
            <p:nvPr/>
          </p:nvSpPr>
          <p:spPr>
            <a:xfrm>
              <a:off x="3733800" y="5334000"/>
              <a:ext cx="1143000" cy="685800"/>
            </a:xfrm>
            <a:prstGeom prst="mathEqua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6" name="Picture 5" descr="huma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57800" y="4343400"/>
              <a:ext cx="1524000" cy="2110157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Hypothesis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09600" y="3276600"/>
            <a:ext cx="8001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smtClean="0"/>
              <a:t>Rhesus macaque NDN will have more similar sequences and expression patterns to humans than to mice because of its closer evolutionary split and sequence homology. </a:t>
            </a:r>
            <a:endParaRPr lang="en-US" sz="30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4876800" y="5410200"/>
            <a:ext cx="4038600" cy="1219200"/>
            <a:chOff x="76200" y="1066800"/>
            <a:chExt cx="7315200" cy="1710718"/>
          </a:xfrm>
        </p:grpSpPr>
        <p:grpSp>
          <p:nvGrpSpPr>
            <p:cNvPr id="8" name="Group 7"/>
            <p:cNvGrpSpPr/>
            <p:nvPr/>
          </p:nvGrpSpPr>
          <p:grpSpPr>
            <a:xfrm>
              <a:off x="914400" y="1295400"/>
              <a:ext cx="6476997" cy="533400"/>
              <a:chOff x="766118" y="754280"/>
              <a:chExt cx="9613557" cy="918002"/>
            </a:xfrm>
          </p:grpSpPr>
          <p:sp>
            <p:nvSpPr>
              <p:cNvPr id="9" name="Rounded Rectangle 8"/>
              <p:cNvSpPr/>
              <p:nvPr/>
            </p:nvSpPr>
            <p:spPr>
              <a:xfrm>
                <a:off x="766118" y="757882"/>
                <a:ext cx="9613557" cy="914400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4150326" y="754280"/>
                <a:ext cx="4862901" cy="914400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 smtClean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914400" y="2133600"/>
              <a:ext cx="6477000" cy="515091"/>
              <a:chOff x="766118" y="754280"/>
              <a:chExt cx="9613557" cy="918002"/>
            </a:xfrm>
          </p:grpSpPr>
          <p:sp>
            <p:nvSpPr>
              <p:cNvPr id="12" name="Rounded Rectangle 11"/>
              <p:cNvSpPr/>
              <p:nvPr/>
            </p:nvSpPr>
            <p:spPr>
              <a:xfrm>
                <a:off x="766118" y="757882"/>
                <a:ext cx="9613557" cy="914400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>
                <a:off x="4150326" y="754280"/>
                <a:ext cx="4862901" cy="914400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14" name="Picture 13" descr="huma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200" y="1066800"/>
              <a:ext cx="619211" cy="857370"/>
            </a:xfrm>
            <a:prstGeom prst="rect">
              <a:avLst/>
            </a:prstGeom>
          </p:spPr>
        </p:pic>
        <p:pic>
          <p:nvPicPr>
            <p:cNvPr id="15" name="Picture 14" descr="rhesus macaqu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201" y="1905000"/>
              <a:ext cx="761999" cy="872518"/>
            </a:xfrm>
            <a:prstGeom prst="rect">
              <a:avLst/>
            </a:prstGeom>
          </p:spPr>
        </p:pic>
      </p:grpSp>
      <p:pic>
        <p:nvPicPr>
          <p:cNvPr id="17" name="Picture 16" descr="Human Rhesu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318684"/>
            <a:ext cx="4572000" cy="1539316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362200" y="5334000"/>
            <a:ext cx="762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1697</TotalTime>
  <Words>484</Words>
  <Application>Microsoft Office PowerPoint</Application>
  <PresentationFormat>On-screen Show (4:3)</PresentationFormat>
  <Paragraphs>132</Paragraphs>
  <Slides>15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Prader Willi Syndrome  &amp; Necdin </vt:lpstr>
      <vt:lpstr>What is Prader Willi Syndrome?</vt:lpstr>
      <vt:lpstr>What does PWS affect?</vt:lpstr>
      <vt:lpstr>What is the structure of NDN?</vt:lpstr>
      <vt:lpstr>How well conserved is NDN?</vt:lpstr>
      <vt:lpstr>What is the Phylogeny of NDN?</vt:lpstr>
      <vt:lpstr>What are NDN’s Go Terms?</vt:lpstr>
      <vt:lpstr>Could Rhesus Macaques be a better model organism for PWS?</vt:lpstr>
      <vt:lpstr>Hypothesis</vt:lpstr>
      <vt:lpstr>Why use the Rhesus Macaque?</vt:lpstr>
      <vt:lpstr>Specific Aim 1: Determine sequence similarities and differences of human, mice, and rhesus macaque NDN</vt:lpstr>
      <vt:lpstr>Specific Aim 2: Determine NDN gene expression changes in different tissues of the rhesus macaque compared to humans and mice.</vt:lpstr>
      <vt:lpstr>Special Aim 3 : Determine NDN protein expression tissue locations in rhesus macaques compared to mice and humans</vt:lpstr>
      <vt:lpstr>Future Directions</vt:lpstr>
      <vt:lpstr>Questions?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Prader Willi Syndrome and NDN</dc:title>
  <dc:creator>Holly</dc:creator>
  <cp:lastModifiedBy>Holly</cp:lastModifiedBy>
  <cp:revision>15</cp:revision>
  <dcterms:created xsi:type="dcterms:W3CDTF">2015-03-12T21:07:42Z</dcterms:created>
  <dcterms:modified xsi:type="dcterms:W3CDTF">2015-03-26T23:05:46Z</dcterms:modified>
</cp:coreProperties>
</file>